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352" r:id="rId3"/>
    <p:sldId id="259" r:id="rId4"/>
    <p:sldId id="328" r:id="rId5"/>
    <p:sldId id="339" r:id="rId6"/>
    <p:sldId id="343" r:id="rId7"/>
    <p:sldId id="353" r:id="rId8"/>
    <p:sldId id="347" r:id="rId9"/>
    <p:sldId id="273" r:id="rId10"/>
    <p:sldId id="331" r:id="rId11"/>
    <p:sldId id="354" r:id="rId12"/>
    <p:sldId id="274" r:id="rId13"/>
    <p:sldId id="350" r:id="rId14"/>
    <p:sldId id="275" r:id="rId15"/>
    <p:sldId id="276" r:id="rId16"/>
    <p:sldId id="337" r:id="rId17"/>
    <p:sldId id="345" r:id="rId18"/>
    <p:sldId id="322" r:id="rId19"/>
    <p:sldId id="299" r:id="rId20"/>
    <p:sldId id="351" r:id="rId21"/>
  </p:sldIdLst>
  <p:sldSz cx="12192000" cy="6858000"/>
  <p:notesSz cx="6858000" cy="9144000"/>
  <p:embeddedFontLst>
    <p:embeddedFont>
      <p:font typeface="KoPubWorld돋움체 Light" panose="00000300000000000000" pitchFamily="2" charset="-127"/>
      <p:regular r:id="rId23"/>
    </p:embeddedFont>
    <p:embeddedFont>
      <p:font typeface="KoPubWorld돋움체_Pro Bold" panose="020B0600000101010101" charset="-127"/>
      <p:bold r:id="rId24"/>
    </p:embeddedFont>
    <p:embeddedFont>
      <p:font typeface="KoPubWorld돋움체_Pro Light" panose="020B0600000101010101" charset="-127"/>
      <p:regular r:id="rId25"/>
    </p:embeddedFont>
    <p:embeddedFont>
      <p:font typeface="KoPubWorld돋움체_Pro Medium" panose="020B0600000101010101" charset="-127"/>
      <p:regular r:id="rId26"/>
    </p:embeddedFont>
    <p:embeddedFont>
      <p:font typeface="HY헤드라인M" panose="02030600000101010101" pitchFamily="18" charset="-127"/>
      <p:regular r:id="rId27"/>
    </p:embeddedFont>
    <p:embeddedFont>
      <p:font typeface="KoPubWorld돋움체 Bold" panose="00000800000000000000" pitchFamily="2" charset="-127"/>
      <p:bold r:id="rId28"/>
    </p:embeddedFont>
    <p:embeddedFont>
      <p:font typeface="KoPubWorld돋움체 Medium" panose="00000600000000000000" pitchFamily="2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4A"/>
    <a:srgbClr val="F7F7F7"/>
    <a:srgbClr val="005792"/>
    <a:srgbClr val="FF2F2F"/>
    <a:srgbClr val="000000"/>
    <a:srgbClr val="448EF6"/>
    <a:srgbClr val="7F7E7E"/>
    <a:srgbClr val="FDB44B"/>
    <a:srgbClr val="3B383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21" autoAdjust="0"/>
    <p:restoredTop sz="76825" autoAdjust="0"/>
  </p:normalViewPr>
  <p:slideViewPr>
    <p:cSldViewPr snapToGrid="0">
      <p:cViewPr>
        <p:scale>
          <a:sx n="75" d="100"/>
          <a:sy n="75" d="100"/>
        </p:scale>
        <p:origin x="504" y="-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BC3E4F-6F24-424F-96AF-80F2DF39B8B6}" type="datetimeFigureOut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AEFBB-4D8B-4BB6-BCB7-BE16B1038C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452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igitalnewsreport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저희는 </a:t>
            </a:r>
            <a:r>
              <a:rPr lang="en-US" altLang="ko-KR" sz="1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YouTube </a:t>
            </a:r>
            <a:r>
              <a:rPr lang="ko-KR" altLang="en-US" sz="1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뉴스 컨텐츠 자동 요약 서비스</a:t>
            </a:r>
            <a:r>
              <a:rPr lang="en-US" altLang="ko-KR" dirty="0"/>
              <a:t> </a:t>
            </a:r>
            <a:r>
              <a:rPr lang="ko-KR" altLang="en-US" dirty="0"/>
              <a:t>프로젝트를 진행하고 있는 </a:t>
            </a:r>
            <a:r>
              <a:rPr lang="ko-KR" altLang="en-US" dirty="0" err="1"/>
              <a:t>강성권</a:t>
            </a:r>
            <a:r>
              <a:rPr lang="en-US" altLang="ko-KR" dirty="0"/>
              <a:t>, </a:t>
            </a:r>
            <a:r>
              <a:rPr lang="ko-KR" altLang="en-US" dirty="0"/>
              <a:t>고은경</a:t>
            </a:r>
            <a:r>
              <a:rPr lang="en-US" altLang="ko-KR" dirty="0"/>
              <a:t>, </a:t>
            </a:r>
            <a:r>
              <a:rPr lang="ko-KR" altLang="en-US" dirty="0"/>
              <a:t>권지혜</a:t>
            </a:r>
            <a:r>
              <a:rPr lang="en-US" altLang="ko-KR" dirty="0"/>
              <a:t>, </a:t>
            </a:r>
            <a:r>
              <a:rPr lang="ko-KR" altLang="en-US" dirty="0"/>
              <a:t>배형준이고 저는 발표자 </a:t>
            </a:r>
            <a:r>
              <a:rPr lang="en-US" altLang="ko-KR" dirty="0"/>
              <a:t>~~~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지금부터 </a:t>
            </a:r>
            <a:r>
              <a:rPr lang="en-US" altLang="ko-KR" dirty="0"/>
              <a:t>7</a:t>
            </a:r>
            <a:r>
              <a:rPr lang="ko-KR" altLang="en-US" dirty="0"/>
              <a:t>조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277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2097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993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사용시간이 꾸준히 증가하고 있는 플랫폼이며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타 매체보다 사용량이 월등히 높은 수준에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942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이에 따라 뉴스기사 또한 타 매체보다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통해 접하는 사용자가 급증하고 있는데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인기동영상의 많은 부분이 뉴스 컨텐츠로 구성되어 있기도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영국 로이터저널리즘연구소 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디지털 뉴스 리포트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2020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따르면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SNS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뉴스를 접한다는 국내 응답자 비율은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44%(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복수 응답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26%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보다 큰 폭으로 증가했고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통한 뉴스 이용 매체로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꼽은 응답자는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45%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였습니다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b="0" dirty="0">
              <a:solidFill>
                <a:srgbClr val="FFC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550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이렇게 많이 소비되는 뉴스 컨텐츠들에 대한 신뢰도는 매우 낮습니다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디지털 뉴스 리포트 </a:t>
            </a:r>
            <a:r>
              <a:rPr lang="en-US" altLang="ko-KR" dirty="0"/>
              <a:t>2020</a:t>
            </a:r>
            <a:r>
              <a:rPr lang="ko-KR" altLang="en-US" dirty="0"/>
              <a:t>에 따르면 한국은 조사대상국 </a:t>
            </a:r>
            <a:r>
              <a:rPr lang="en-US" altLang="ko-KR" dirty="0"/>
              <a:t>40</a:t>
            </a:r>
            <a:r>
              <a:rPr lang="ko-KR" altLang="en-US" dirty="0"/>
              <a:t>개국 중 언론 신뢰도 </a:t>
            </a:r>
            <a:r>
              <a:rPr lang="en-US" altLang="ko-KR" dirty="0"/>
              <a:t>21%</a:t>
            </a:r>
            <a:r>
              <a:rPr lang="ko-KR" altLang="en-US" dirty="0"/>
              <a:t>로 최하위를 기록했습니다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특히 허위정보가 가장 우려되는 플랫폼이 한국에서는 유튜브가 </a:t>
            </a:r>
            <a:r>
              <a:rPr lang="en-US" altLang="ko-KR" dirty="0"/>
              <a:t>31%</a:t>
            </a:r>
            <a:r>
              <a:rPr lang="ko-KR" altLang="en-US" dirty="0"/>
              <a:t>로 </a:t>
            </a:r>
            <a:r>
              <a:rPr lang="en-US" altLang="ko-KR" dirty="0"/>
              <a:t>1</a:t>
            </a:r>
            <a:r>
              <a:rPr lang="ko-KR" altLang="en-US" dirty="0"/>
              <a:t>위를 기록했습니다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284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이렇게 많이 소비되는 뉴스 컨텐츠들에 대한 신뢰도는 매우 낮습니다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디지털 뉴스 리포트 </a:t>
            </a:r>
            <a:r>
              <a:rPr lang="en-US" altLang="ko-KR" dirty="0"/>
              <a:t>2020</a:t>
            </a:r>
            <a:r>
              <a:rPr lang="ko-KR" altLang="en-US" dirty="0"/>
              <a:t>에 따르면 한국은 조사대상국 </a:t>
            </a:r>
            <a:r>
              <a:rPr lang="en-US" altLang="ko-KR" dirty="0"/>
              <a:t>40</a:t>
            </a:r>
            <a:r>
              <a:rPr lang="ko-KR" altLang="en-US" dirty="0"/>
              <a:t>개국 중 언론 신뢰도 </a:t>
            </a:r>
            <a:r>
              <a:rPr lang="en-US" altLang="ko-KR" dirty="0"/>
              <a:t>21%</a:t>
            </a:r>
            <a:r>
              <a:rPr lang="ko-KR" altLang="en-US" dirty="0"/>
              <a:t>로 최하위를 기록했습니다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특히 허위정보가 가장 우려되는 플랫폼이 한국에서는 유튜브가 </a:t>
            </a:r>
            <a:r>
              <a:rPr lang="en-US" altLang="ko-KR" dirty="0"/>
              <a:t>31%</a:t>
            </a:r>
            <a:r>
              <a:rPr lang="ko-KR" altLang="en-US" dirty="0"/>
              <a:t>로 </a:t>
            </a:r>
            <a:r>
              <a:rPr lang="en-US" altLang="ko-KR" dirty="0"/>
              <a:t>1</a:t>
            </a:r>
            <a:r>
              <a:rPr lang="ko-KR" altLang="en-US" dirty="0"/>
              <a:t>위를 기록했습니다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964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뉴스 컨텐츠 신뢰도를 향상시키기 위해서는 </a:t>
            </a:r>
            <a:r>
              <a:rPr lang="ko-KR" altLang="en-US" dirty="0"/>
              <a:t>편향되지 않은 정보 제공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이루어져야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바쁜 현대인들에게 모든 텍스트와 영상을 볼 시간을 확보하는 것은 어려우므로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요약된 정보를 통해 </a:t>
            </a:r>
            <a:r>
              <a:rPr lang="ko-KR" altLang="en-US" dirty="0"/>
              <a:t>한정된 시간 내에 다양한 컨텐츠를 소비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 수 있는 서비스가 필요합니다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ko-KR" altLang="en-US" dirty="0"/>
            </a:b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이것이 바로 저희가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뉴스 컨텐츠 자동요약 서비스를 만들고자 하는 이유입니다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네이버에는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요약봇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다음뉴스에는 자동요약 서비스가 있다면 유튜브에는 저희의 서비스가 있을 것입니다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밀리의 서재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유튜브 영화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서머리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AI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선정한 스포츠경기 하이라이트 등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서머리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(summary)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산업이 부상하고 있는 현 시점에서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저희의 서비스 또한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타임푸어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(Time Poor)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족의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서머리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컨텐츠 소비 욕구를 충족시켜줄 수 있을 것입니다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4069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864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738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어플리케이션 예상 구현 방안입니다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유튜브 뉴스 채널에서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업로드되는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영상들을 실시간으로 수집하여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해당 영상에 미리 학습된 모델을 적용합니다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영상 옆에 뉴스 영상의 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핵심 키워드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표시되며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영상을 클릭하면 원본 영상이 있는 유튜브 페이지로 이동하고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키워드를 클릭하면 자동생성자막을 활용하여 해당 키워드가 나타난 구간으로 바로 이동합니다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더불어 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댓글 요약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제공할 예정입니다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이모티콘 등 구어체의 특수성을 반영해 유튜브 댓글을 두세줄로 요약하여 화면에 표시합니다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254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F2B1F5-B2C7-46BE-903E-9297CB35C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ED6383-D71F-46D8-8D56-3207CF4D0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F31BF7-0EDF-4CA7-B4D7-5137F0528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7E134-557C-4CC0-8E21-D858F16F6701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0CC2E8-829C-4C49-9819-815175290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DC1C9F-0538-43BD-B9B8-32402DD13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86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6B86E-EF82-4E00-9EB6-187C48C68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CE67D0-492C-4103-B411-E44C4CF25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A1912-82F9-4569-A0E8-68C3B2EC2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EB0F4-DE92-4D7A-B497-336202CD53AA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896C51-2701-4645-BA6F-D3B389425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6AB2EF-8061-4209-9FD9-8A46CA37C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54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89361FA-60EC-4778-9EFB-EBDF147945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388D50-C222-43B6-AC16-6E3C0D9E8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84A399-4F97-4507-8D49-2E9D405EF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A32E-9A86-4DB3-9D35-DC2BF6C6CF7F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DCCC79-9300-401B-ACCF-F9C27B07C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897B14-EFA5-4BDA-B504-ADB580138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532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20374045-EF23-412A-8921-C0F09DA990E9}"/>
              </a:ext>
            </a:extLst>
          </p:cNvPr>
          <p:cNvSpPr/>
          <p:nvPr userDrawn="1"/>
        </p:nvSpPr>
        <p:spPr>
          <a:xfrm flipH="1" flipV="1">
            <a:off x="6438122" y="747713"/>
            <a:ext cx="5753878" cy="255109"/>
          </a:xfrm>
          <a:custGeom>
            <a:avLst/>
            <a:gdLst>
              <a:gd name="connsiteX0" fmla="*/ 0 w 6923314"/>
              <a:gd name="connsiteY0" fmla="*/ 0 h 549275"/>
              <a:gd name="connsiteX1" fmla="*/ 6923314 w 6923314"/>
              <a:gd name="connsiteY1" fmla="*/ 0 h 549275"/>
              <a:gd name="connsiteX2" fmla="*/ 6534070 w 6923314"/>
              <a:gd name="connsiteY2" fmla="*/ 549275 h 549275"/>
              <a:gd name="connsiteX3" fmla="*/ 0 w 6923314"/>
              <a:gd name="connsiteY3" fmla="*/ 549275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3314" h="549275">
                <a:moveTo>
                  <a:pt x="0" y="0"/>
                </a:moveTo>
                <a:lnTo>
                  <a:pt x="6923314" y="0"/>
                </a:lnTo>
                <a:lnTo>
                  <a:pt x="6534070" y="549275"/>
                </a:lnTo>
                <a:lnTo>
                  <a:pt x="0" y="549275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7F5EB3-E302-4DD6-A784-82F941C30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B7B7F9-7336-4F2E-BA18-1B9F8A8E8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" y="1352550"/>
            <a:ext cx="11334750" cy="482441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FFE041-D697-42C0-AEF4-92C8703D34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739" y="6403975"/>
            <a:ext cx="2743200" cy="365125"/>
          </a:xfrm>
        </p:spPr>
        <p:txBody>
          <a:bodyPr/>
          <a:lstStyle/>
          <a:p>
            <a:fld id="{B5A1834F-EA84-48C0-A8B4-B9C0439C0829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1264BF-9A2A-43A3-9DE2-F1AD5A29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86100" y="6403975"/>
            <a:ext cx="6019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972058-97D7-4126-8E8A-0AD19AFED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02FB5D0A-2270-4106-ABCD-8FD50BD94B78}"/>
              </a:ext>
            </a:extLst>
          </p:cNvPr>
          <p:cNvSpPr/>
          <p:nvPr userDrawn="1"/>
        </p:nvSpPr>
        <p:spPr>
          <a:xfrm>
            <a:off x="0" y="725649"/>
            <a:ext cx="6923314" cy="268156"/>
          </a:xfrm>
          <a:custGeom>
            <a:avLst/>
            <a:gdLst>
              <a:gd name="connsiteX0" fmla="*/ 0 w 6923314"/>
              <a:gd name="connsiteY0" fmla="*/ 0 h 549275"/>
              <a:gd name="connsiteX1" fmla="*/ 6923314 w 6923314"/>
              <a:gd name="connsiteY1" fmla="*/ 0 h 549275"/>
              <a:gd name="connsiteX2" fmla="*/ 6534070 w 6923314"/>
              <a:gd name="connsiteY2" fmla="*/ 549275 h 549275"/>
              <a:gd name="connsiteX3" fmla="*/ 0 w 6923314"/>
              <a:gd name="connsiteY3" fmla="*/ 549275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3314" h="549275">
                <a:moveTo>
                  <a:pt x="0" y="0"/>
                </a:moveTo>
                <a:lnTo>
                  <a:pt x="6923314" y="0"/>
                </a:lnTo>
                <a:lnTo>
                  <a:pt x="6534070" y="549275"/>
                </a:lnTo>
                <a:lnTo>
                  <a:pt x="0" y="549275"/>
                </a:lnTo>
                <a:close/>
              </a:path>
            </a:pathLst>
          </a:custGeom>
          <a:solidFill>
            <a:srgbClr val="00204A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25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56BC1C-A56F-419D-909A-676A3E4A2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312B5A-5C0D-497D-9941-CB4402CD9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444851-515F-416F-BB65-3FA2A02FA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4AE9-3698-43C0-A487-3460B296B117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411237-7CD4-4A8B-9F68-395F93B68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8D6A8D-A83E-48C4-AB05-FCD31362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619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3E6C3-1B09-494D-8AAC-13858084B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AC0BEE-A903-4B02-B662-B9C703AD9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418C16-3860-46F1-96D8-3312D0284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79D03D-7A80-4C65-9F82-0B00F57E9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981C2-3BAA-4334-85DD-C832B5874855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7A0C09-F2F7-47B0-8917-6501C6C7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D4C88F-4983-4413-9C4B-3F6942649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8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46205-F616-40BF-B697-35DB9A741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1F3631-F5AB-45F9-9886-6676ADB8E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206219-80C3-456F-B754-402EB0F21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799C02C-2CD1-4D3D-8A45-87C7EE736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0A106E4-18A6-4F2C-8429-F68C9197C1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94BD64A-BE21-4633-A000-5A7BC654D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119-E1F0-4F2E-A254-C349D4070000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8C4A17-726E-4380-B1EA-9AF332CE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5B37E0-B4C0-4A57-A9DA-53DCFFDB7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201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9FC206-A4D3-4E51-B04E-3F2ABA342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9E8BD5-8AEC-417C-99ED-EE9EABD38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444A8-C9FB-4FA7-96B7-FA7C27489435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D0ED0-3748-4A80-9C50-CF8324EC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6FB7F6-4FC2-4D33-85C2-93AECD51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177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4527AA-54EB-4E52-B19D-2079D0D4F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8832B-3967-4863-8795-FF5DE9EB5B04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29EC42-DBFE-4AC7-9F72-18DADC82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1DC113-B38D-4E28-97F3-1C0E458DA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0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44253-27A6-449A-8C8F-A53DBD65E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D1F05B-3794-4B95-B1CB-20AA385F0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C007F3-2805-430B-AEE7-54B8E7D5A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ADD6C7-2FCF-4718-AED7-F0CC3657A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F1F29-084C-4209-81E4-25742B2463EA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C83A95-B8DC-4A3C-A047-F2F71BCEA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4888C7-47F2-4327-9084-F8479A0D6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17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07726E-22EB-47EE-B96F-ECC776208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817427-441C-4DEC-88FC-9762FD786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92FB08-1390-4447-9933-D06C0043D9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97C70F-3F18-41FB-882A-3CC8E8F1C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F155-D6F9-469F-9365-A7EF288942E1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3613E8-4D82-4BAD-87BD-87756B512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326D89-CAAB-419D-8118-B15A96E54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94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B8FD57-F7FE-4BD9-8BD7-C53F4AD94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895F6A-359E-4E48-A0C4-B6B5B0093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6C5480-5859-45EA-B972-BA21FB2AC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8740B-1637-46A7-BCDB-664CEBDFBA61}" type="datetime1">
              <a:rPr lang="ko-KR" altLang="en-US" smtClean="0"/>
              <a:t>2020-08-29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C16D6D-1394-441D-B0EE-301933A889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EAAD44-1AFA-4E7A-B204-E72965485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83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00204A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KoPubWorld돋움체_Pro Bold" panose="00000800000000000000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1pPr>
      <a:lvl2pPr marL="6858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2pPr>
      <a:lvl3pPr marL="11430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3pPr>
      <a:lvl4pPr marL="16002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4pPr>
      <a:lvl5pPr marL="20574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18" Type="http://schemas.openxmlformats.org/officeDocument/2006/relationships/image" Target="../media/image28.jp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image" Target="../media/image12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hyperlink" Target="https://www.needpix.com/photo/173961/check-check-mark-red-mark-tick-symbol-choice-sign-ye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A58584E-E2C2-47FE-A4FB-9EC7DEFA37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88C23DD-6FD6-4F97-B3D5-81240F798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96131"/>
            <a:ext cx="9144000" cy="238760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 w="28575">
                  <a:noFill/>
                </a:ln>
                <a:solidFill>
                  <a:schemeClr val="bg1"/>
                </a:solidFill>
              </a:rPr>
              <a:t>YouTube Summary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sz="2400" dirty="0">
                <a:solidFill>
                  <a:schemeClr val="bg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YouTube </a:t>
            </a:r>
            <a:r>
              <a:rPr lang="ko-KR" altLang="en-US" sz="2400" dirty="0">
                <a:solidFill>
                  <a:schemeClr val="bg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뉴스 컨텐츠 자동요약 서비스</a:t>
            </a:r>
            <a:endParaRPr lang="ko-KR" altLang="en-US" dirty="0">
              <a:solidFill>
                <a:schemeClr val="bg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168B819-7F75-4BC9-8D49-939A99CD7839}"/>
              </a:ext>
            </a:extLst>
          </p:cNvPr>
          <p:cNvCxnSpPr>
            <a:cxnSpLocks/>
          </p:cNvCxnSpPr>
          <p:nvPr/>
        </p:nvCxnSpPr>
        <p:spPr>
          <a:xfrm>
            <a:off x="2731971" y="1919108"/>
            <a:ext cx="6728059" cy="7385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09E7277-2A5C-464B-8C6D-B275722C0DD0}"/>
              </a:ext>
            </a:extLst>
          </p:cNvPr>
          <p:cNvCxnSpPr>
            <a:cxnSpLocks/>
          </p:cNvCxnSpPr>
          <p:nvPr/>
        </p:nvCxnSpPr>
        <p:spPr>
          <a:xfrm>
            <a:off x="2731971" y="4360244"/>
            <a:ext cx="672805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BBB8761-0D63-4598-BE30-7F6E78DC6AC5}"/>
              </a:ext>
            </a:extLst>
          </p:cNvPr>
          <p:cNvSpPr/>
          <p:nvPr/>
        </p:nvSpPr>
        <p:spPr>
          <a:xfrm>
            <a:off x="4570582" y="4632389"/>
            <a:ext cx="3050835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데이터 청년 캠퍼스 고려대학교 </a:t>
            </a:r>
            <a:r>
              <a:rPr lang="en-US" altLang="ko-KR" sz="1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고은경</a:t>
            </a:r>
            <a:r>
              <a:rPr lang="en-US" altLang="ko-KR" sz="1600" dirty="0">
                <a:solidFill>
                  <a:schemeClr val="bg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권지혜</a:t>
            </a:r>
            <a:r>
              <a:rPr lang="en-US" altLang="ko-KR" sz="1600" dirty="0">
                <a:solidFill>
                  <a:schemeClr val="bg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배형준</a:t>
            </a:r>
          </a:p>
        </p:txBody>
      </p:sp>
    </p:spTree>
    <p:extLst>
      <p:ext uri="{BB962C8B-B14F-4D97-AF65-F5344CB8AC3E}">
        <p14:creationId xmlns:p14="http://schemas.microsoft.com/office/powerpoint/2010/main" val="2045332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활용데이터 </a:t>
            </a:r>
            <a:r>
              <a:rPr lang="en-US" altLang="ko-KR" dirty="0"/>
              <a:t>&amp; </a:t>
            </a:r>
            <a:r>
              <a:rPr lang="ko-KR" altLang="en-US" dirty="0"/>
              <a:t>분석 〮 개발환경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활용 데이터 개요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8DD597E-59D5-4231-8658-797D1FB25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110289"/>
              </p:ext>
            </p:extLst>
          </p:nvPr>
        </p:nvGraphicFramePr>
        <p:xfrm>
          <a:off x="1701802" y="1726237"/>
          <a:ext cx="8905237" cy="44005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9744">
                  <a:extLst>
                    <a:ext uri="{9D8B030D-6E8A-4147-A177-3AD203B41FA5}">
                      <a16:colId xmlns:a16="http://schemas.microsoft.com/office/drawing/2014/main" val="1784162460"/>
                    </a:ext>
                  </a:extLst>
                </a:gridCol>
                <a:gridCol w="2549552">
                  <a:extLst>
                    <a:ext uri="{9D8B030D-6E8A-4147-A177-3AD203B41FA5}">
                      <a16:colId xmlns:a16="http://schemas.microsoft.com/office/drawing/2014/main" val="1735544136"/>
                    </a:ext>
                  </a:extLst>
                </a:gridCol>
                <a:gridCol w="2666391">
                  <a:extLst>
                    <a:ext uri="{9D8B030D-6E8A-4147-A177-3AD203B41FA5}">
                      <a16:colId xmlns:a16="http://schemas.microsoft.com/office/drawing/2014/main" val="267659892"/>
                    </a:ext>
                  </a:extLst>
                </a:gridCol>
                <a:gridCol w="2549550">
                  <a:extLst>
                    <a:ext uri="{9D8B030D-6E8A-4147-A177-3AD203B41FA5}">
                      <a16:colId xmlns:a16="http://schemas.microsoft.com/office/drawing/2014/main" val="18157322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b="1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>
                    <a:solidFill>
                      <a:srgbClr val="00204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err="1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Naver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>
                    <a:solidFill>
                      <a:srgbClr val="00204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err="1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Daum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>
                    <a:solidFill>
                      <a:srgbClr val="00204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YouTube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>
                    <a:solidFill>
                      <a:srgbClr val="0020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605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수집정보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게시일자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제목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기사본문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요약문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게시일자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제목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기사본문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요약문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영상제목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영상 스크립트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댓글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1369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수집방안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dirty="0" err="1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Beautifulsoup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Pytube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 &amp; YouTube API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latin typeface="KoPubWorld돋움체_Pro Medium" panose="00000600000000000000" pitchFamily="50" charset="-127"/>
                        <a:ea typeface="KoPubWorld돋움체_Pro Medium" panose="00000600000000000000" pitchFamily="50" charset="-127"/>
                        <a:cs typeface="KoPubWorld돋움체_Pro Medium" panose="000006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1148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수집건수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112,466</a:t>
                      </a: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109,419</a:t>
                      </a: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실시간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9598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기타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날짜별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카테고리별 상위 랭킹 뉴스</a:t>
                      </a:r>
                      <a:endParaRPr lang="en-US" altLang="ko-KR" sz="1800" kern="1200" dirty="0">
                        <a:solidFill>
                          <a:schemeClr val="dk1"/>
                        </a:solidFill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indent="0" algn="ctr" defTabSz="914400" rtl="0" eaLnBrk="1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1800" kern="1200" dirty="0">
                        <a:solidFill>
                          <a:schemeClr val="dk1"/>
                        </a:solidFill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YTN, SBS, KBS,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MBC, JTBC, MBN,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채널</a:t>
                      </a: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A, </a:t>
                      </a:r>
                      <a:r>
                        <a:rPr lang="ko-KR" altLang="en-US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연합뉴스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267428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A6EF3AE-8020-4981-BB54-D20C73307C2E}"/>
              </a:ext>
            </a:extLst>
          </p:cNvPr>
          <p:cNvSpPr txBox="1"/>
          <p:nvPr/>
        </p:nvSpPr>
        <p:spPr>
          <a:xfrm>
            <a:off x="6902664" y="1285206"/>
            <a:ext cx="2080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Train / Validation</a:t>
            </a:r>
            <a:endParaRPr lang="ko-KR" altLang="en-US" dirty="0"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065357-59AF-44A9-A829-845D56719C07}"/>
              </a:ext>
            </a:extLst>
          </p:cNvPr>
          <p:cNvSpPr txBox="1"/>
          <p:nvPr/>
        </p:nvSpPr>
        <p:spPr>
          <a:xfrm>
            <a:off x="3377725" y="1285206"/>
            <a:ext cx="140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Test</a:t>
            </a:r>
            <a:endParaRPr lang="ko-KR" altLang="en-US" dirty="0"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465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6FE4CA76-ED4A-45F9-AE26-D8856266BE4F}"/>
              </a:ext>
            </a:extLst>
          </p:cNvPr>
          <p:cNvSpPr/>
          <p:nvPr/>
        </p:nvSpPr>
        <p:spPr>
          <a:xfrm>
            <a:off x="6752259" y="1278577"/>
            <a:ext cx="4570537" cy="4756463"/>
          </a:xfrm>
          <a:prstGeom prst="roundRect">
            <a:avLst>
              <a:gd name="adj" fmla="val 8243"/>
            </a:avLst>
          </a:prstGeom>
          <a:solidFill>
            <a:srgbClr val="005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A5CB7462-D11E-4C26-895B-A6533B47250B}"/>
              </a:ext>
            </a:extLst>
          </p:cNvPr>
          <p:cNvSpPr/>
          <p:nvPr/>
        </p:nvSpPr>
        <p:spPr>
          <a:xfrm>
            <a:off x="6992081" y="2757328"/>
            <a:ext cx="4114476" cy="3072766"/>
          </a:xfrm>
          <a:prstGeom prst="roundRect">
            <a:avLst>
              <a:gd name="adj" fmla="val 8243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C1800408-D39B-4419-82CA-821125A48377}"/>
              </a:ext>
            </a:extLst>
          </p:cNvPr>
          <p:cNvSpPr/>
          <p:nvPr/>
        </p:nvSpPr>
        <p:spPr>
          <a:xfrm>
            <a:off x="172857" y="1278577"/>
            <a:ext cx="4570537" cy="4756463"/>
          </a:xfrm>
          <a:prstGeom prst="roundRect">
            <a:avLst>
              <a:gd name="adj" fmla="val 8243"/>
            </a:avLst>
          </a:prstGeom>
          <a:solidFill>
            <a:srgbClr val="005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579A5B15-75E1-48E3-9122-E0131F2914EF}"/>
              </a:ext>
            </a:extLst>
          </p:cNvPr>
          <p:cNvSpPr/>
          <p:nvPr/>
        </p:nvSpPr>
        <p:spPr>
          <a:xfrm>
            <a:off x="386916" y="2757328"/>
            <a:ext cx="4114476" cy="3072766"/>
          </a:xfrm>
          <a:prstGeom prst="roundRect">
            <a:avLst>
              <a:gd name="adj" fmla="val 8243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DEACD331-E9F3-4509-9E63-DDDAC87F9216}"/>
              </a:ext>
            </a:extLst>
          </p:cNvPr>
          <p:cNvGrpSpPr/>
          <p:nvPr/>
        </p:nvGrpSpPr>
        <p:grpSpPr>
          <a:xfrm>
            <a:off x="7068705" y="2036050"/>
            <a:ext cx="2650841" cy="1109910"/>
            <a:chOff x="637227" y="2753756"/>
            <a:chExt cx="2650841" cy="3673974"/>
          </a:xfrm>
        </p:grpSpPr>
        <p:sp>
          <p:nvSpPr>
            <p:cNvPr id="131" name="자유형 101">
              <a:extLst>
                <a:ext uri="{FF2B5EF4-FFF2-40B4-BE49-F238E27FC236}">
                  <a16:creationId xmlns:a16="http://schemas.microsoft.com/office/drawing/2014/main" id="{F37700B0-321E-434C-A3A6-ECA990B14341}"/>
                </a:ext>
              </a:extLst>
            </p:cNvPr>
            <p:cNvSpPr/>
            <p:nvPr/>
          </p:nvSpPr>
          <p:spPr>
            <a:xfrm>
              <a:off x="637227" y="2753756"/>
              <a:ext cx="2650841" cy="3673974"/>
            </a:xfrm>
            <a:custGeom>
              <a:avLst/>
              <a:gdLst>
                <a:gd name="connsiteX0" fmla="*/ 0 w 2812649"/>
                <a:gd name="connsiteY0" fmla="*/ 0 h 4004056"/>
                <a:gd name="connsiteX1" fmla="*/ 2812649 w 2812649"/>
                <a:gd name="connsiteY1" fmla="*/ 0 h 4004056"/>
                <a:gd name="connsiteX2" fmla="*/ 2812649 w 2812649"/>
                <a:gd name="connsiteY2" fmla="*/ 3494648 h 4004056"/>
                <a:gd name="connsiteX3" fmla="*/ 2794539 w 2812649"/>
                <a:gd name="connsiteY3" fmla="*/ 3476538 h 4004056"/>
                <a:gd name="connsiteX4" fmla="*/ 2280284 w 2812649"/>
                <a:gd name="connsiteY4" fmla="*/ 3990792 h 4004056"/>
                <a:gd name="connsiteX5" fmla="*/ 2293548 w 2812649"/>
                <a:gd name="connsiteY5" fmla="*/ 4004056 h 4004056"/>
                <a:gd name="connsiteX6" fmla="*/ 0 w 2812649"/>
                <a:gd name="connsiteY6" fmla="*/ 4004056 h 400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2649" h="4004056">
                  <a:moveTo>
                    <a:pt x="0" y="0"/>
                  </a:moveTo>
                  <a:lnTo>
                    <a:pt x="2812649" y="0"/>
                  </a:lnTo>
                  <a:lnTo>
                    <a:pt x="2812649" y="3494648"/>
                  </a:lnTo>
                  <a:lnTo>
                    <a:pt x="2794539" y="3476538"/>
                  </a:lnTo>
                  <a:lnTo>
                    <a:pt x="2280284" y="3990792"/>
                  </a:lnTo>
                  <a:lnTo>
                    <a:pt x="2293548" y="4004056"/>
                  </a:lnTo>
                  <a:lnTo>
                    <a:pt x="0" y="400405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132" name="이등변 삼각형 6">
              <a:extLst>
                <a:ext uri="{FF2B5EF4-FFF2-40B4-BE49-F238E27FC236}">
                  <a16:creationId xmlns:a16="http://schemas.microsoft.com/office/drawing/2014/main" id="{A06A2C77-F2F7-4BC3-A9C1-FD1ED05D731E}"/>
                </a:ext>
              </a:extLst>
            </p:cNvPr>
            <p:cNvSpPr/>
            <p:nvPr/>
          </p:nvSpPr>
          <p:spPr>
            <a:xfrm rot="20855820">
              <a:off x="2753148" y="5545865"/>
              <a:ext cx="530361" cy="651912"/>
            </a:xfrm>
            <a:custGeom>
              <a:avLst/>
              <a:gdLst>
                <a:gd name="connsiteX0" fmla="*/ 0 w 1512434"/>
                <a:gd name="connsiteY0" fmla="*/ 245164 h 245164"/>
                <a:gd name="connsiteX1" fmla="*/ 751967 w 1512434"/>
                <a:gd name="connsiteY1" fmla="*/ 0 h 245164"/>
                <a:gd name="connsiteX2" fmla="*/ 1512434 w 1512434"/>
                <a:gd name="connsiteY2" fmla="*/ 245164 h 245164"/>
                <a:gd name="connsiteX3" fmla="*/ 0 w 1512434"/>
                <a:gd name="connsiteY3" fmla="*/ 245164 h 245164"/>
                <a:gd name="connsiteX0" fmla="*/ 0 w 1512434"/>
                <a:gd name="connsiteY0" fmla="*/ 372149 h 372149"/>
                <a:gd name="connsiteX1" fmla="*/ 741627 w 1512434"/>
                <a:gd name="connsiteY1" fmla="*/ 0 h 372149"/>
                <a:gd name="connsiteX2" fmla="*/ 1512434 w 1512434"/>
                <a:gd name="connsiteY2" fmla="*/ 372149 h 372149"/>
                <a:gd name="connsiteX3" fmla="*/ 0 w 1512434"/>
                <a:gd name="connsiteY3" fmla="*/ 372149 h 372149"/>
                <a:gd name="connsiteX0" fmla="*/ 0 w 1512434"/>
                <a:gd name="connsiteY0" fmla="*/ 372149 h 372149"/>
                <a:gd name="connsiteX1" fmla="*/ 741627 w 1512434"/>
                <a:gd name="connsiteY1" fmla="*/ 0 h 372149"/>
                <a:gd name="connsiteX2" fmla="*/ 1512434 w 1512434"/>
                <a:gd name="connsiteY2" fmla="*/ 372149 h 372149"/>
                <a:gd name="connsiteX3" fmla="*/ 0 w 1512434"/>
                <a:gd name="connsiteY3" fmla="*/ 372149 h 372149"/>
                <a:gd name="connsiteX0" fmla="*/ 0 w 1512434"/>
                <a:gd name="connsiteY0" fmla="*/ 372149 h 372149"/>
                <a:gd name="connsiteX1" fmla="*/ 741627 w 1512434"/>
                <a:gd name="connsiteY1" fmla="*/ 0 h 372149"/>
                <a:gd name="connsiteX2" fmla="*/ 1512434 w 1512434"/>
                <a:gd name="connsiteY2" fmla="*/ 372149 h 372149"/>
                <a:gd name="connsiteX3" fmla="*/ 0 w 1512434"/>
                <a:gd name="connsiteY3" fmla="*/ 372149 h 37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2434" h="372149">
                  <a:moveTo>
                    <a:pt x="0" y="372149"/>
                  </a:moveTo>
                  <a:cubicBezTo>
                    <a:pt x="247209" y="248099"/>
                    <a:pt x="529139" y="211047"/>
                    <a:pt x="741627" y="0"/>
                  </a:cubicBezTo>
                  <a:cubicBezTo>
                    <a:pt x="1068465" y="233789"/>
                    <a:pt x="1255498" y="248099"/>
                    <a:pt x="1512434" y="372149"/>
                  </a:cubicBezTo>
                  <a:lnTo>
                    <a:pt x="0" y="37214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B74078-73E5-414D-8362-3F32AA677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BE2848AE-204D-4742-BB5A-4E8FDF2A7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활용데이터 </a:t>
            </a:r>
            <a:r>
              <a:rPr lang="en-US" altLang="ko-KR" dirty="0"/>
              <a:t>&amp; </a:t>
            </a:r>
            <a:r>
              <a:rPr lang="ko-KR" altLang="en-US" dirty="0"/>
              <a:t>분석 〮 개발환경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06D077-8E31-4764-A0FC-FD1D5FB3E2D4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분석 〮 개발환경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28DD790C-0A91-41E2-BB53-B036EB7A44A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9069" y="3814254"/>
            <a:ext cx="386826" cy="38682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757D6F9-19D8-405C-8DA4-6CC3BB036760}"/>
              </a:ext>
            </a:extLst>
          </p:cNvPr>
          <p:cNvSpPr txBox="1"/>
          <p:nvPr/>
        </p:nvSpPr>
        <p:spPr>
          <a:xfrm>
            <a:off x="665403" y="3343187"/>
            <a:ext cx="16738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&lt;</a:t>
            </a:r>
            <a:r>
              <a:rPr lang="ko-KR" altLang="en-US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분석 라이브러리</a:t>
            </a:r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E8F62A6-6B17-4954-8FE2-8DE50C9211DC}"/>
              </a:ext>
            </a:extLst>
          </p:cNvPr>
          <p:cNvSpPr txBox="1"/>
          <p:nvPr/>
        </p:nvSpPr>
        <p:spPr>
          <a:xfrm>
            <a:off x="2430674" y="3337818"/>
            <a:ext cx="21339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&lt;</a:t>
            </a:r>
            <a:r>
              <a:rPr lang="ko-KR" altLang="en-US" sz="1600" dirty="0" err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크롤링</a:t>
            </a:r>
            <a:r>
              <a:rPr lang="ko-KR" altLang="en-US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〮 </a:t>
            </a:r>
            <a:r>
              <a:rPr lang="ko-KR" altLang="en-US" sz="1600" dirty="0" err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전처리</a:t>
            </a:r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〮 </a:t>
            </a:r>
            <a:r>
              <a:rPr lang="ko-KR" altLang="en-US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학습</a:t>
            </a:r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39CEA04-0258-4366-A442-649AB75CE4EE}"/>
              </a:ext>
            </a:extLst>
          </p:cNvPr>
          <p:cNvSpPr txBox="1"/>
          <p:nvPr/>
        </p:nvSpPr>
        <p:spPr>
          <a:xfrm>
            <a:off x="7355565" y="2130460"/>
            <a:ext cx="21162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&lt;</a:t>
            </a:r>
            <a:r>
              <a:rPr lang="ko-KR" altLang="en-US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개발 툴 </a:t>
            </a:r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&amp; </a:t>
            </a:r>
            <a:r>
              <a:rPr lang="ko-KR" altLang="en-US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프레임워크</a:t>
            </a:r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C7DB266-6F8E-41B9-8B29-67182BC1BFA3}"/>
              </a:ext>
            </a:extLst>
          </p:cNvPr>
          <p:cNvSpPr txBox="1"/>
          <p:nvPr/>
        </p:nvSpPr>
        <p:spPr>
          <a:xfrm>
            <a:off x="9310317" y="3250816"/>
            <a:ext cx="1697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&lt;</a:t>
            </a:r>
            <a:r>
              <a:rPr lang="ko-KR" altLang="en-US" sz="1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시각화 라이브러리 </a:t>
            </a:r>
            <a:r>
              <a:rPr lang="en-US" altLang="ko-KR" sz="1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ko-KR" altLang="en-US" sz="14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9EC48C2-ABDD-46ED-9030-E5C0647378EF}"/>
              </a:ext>
            </a:extLst>
          </p:cNvPr>
          <p:cNvSpPr txBox="1"/>
          <p:nvPr/>
        </p:nvSpPr>
        <p:spPr>
          <a:xfrm>
            <a:off x="7573695" y="3268833"/>
            <a:ext cx="1175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&lt;</a:t>
            </a:r>
            <a:r>
              <a:rPr lang="ko-KR" altLang="en-US" sz="1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시각화 언어</a:t>
            </a:r>
            <a:r>
              <a:rPr lang="en-US" altLang="ko-KR" sz="1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ko-KR" altLang="en-US" sz="14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2C3FFD5-254C-4424-AEA8-23D03884107B}"/>
              </a:ext>
            </a:extLst>
          </p:cNvPr>
          <p:cNvSpPr txBox="1"/>
          <p:nvPr/>
        </p:nvSpPr>
        <p:spPr>
          <a:xfrm>
            <a:off x="1524948" y="1417277"/>
            <a:ext cx="190674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분석 </a:t>
            </a:r>
            <a:r>
              <a:rPr lang="en-US" altLang="ko-KR" sz="2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학습</a:t>
            </a:r>
          </a:p>
        </p:txBody>
      </p: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9CFB1FF8-BF68-4C75-B7DF-A08376D99AAA}"/>
              </a:ext>
            </a:extLst>
          </p:cNvPr>
          <p:cNvGrpSpPr/>
          <p:nvPr/>
        </p:nvGrpSpPr>
        <p:grpSpPr>
          <a:xfrm>
            <a:off x="544989" y="4062752"/>
            <a:ext cx="1735174" cy="1212647"/>
            <a:chOff x="775841" y="3549616"/>
            <a:chExt cx="1735174" cy="1212647"/>
          </a:xfrm>
        </p:grpSpPr>
        <p:pic>
          <p:nvPicPr>
            <p:cNvPr id="42" name="Picture 2" descr="Python Pandas">
              <a:extLst>
                <a:ext uri="{FF2B5EF4-FFF2-40B4-BE49-F238E27FC236}">
                  <a16:creationId xmlns:a16="http://schemas.microsoft.com/office/drawing/2014/main" id="{4DCDF169-ED37-4FAB-8F9E-BEC39EF286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2194" y="3549616"/>
              <a:ext cx="777893" cy="594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6" descr="Python library ">
              <a:extLst>
                <a:ext uri="{FF2B5EF4-FFF2-40B4-BE49-F238E27FC236}">
                  <a16:creationId xmlns:a16="http://schemas.microsoft.com/office/drawing/2014/main" id="{4629FF8F-F809-4CD6-BBC4-FB9FDA09AF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9673" y="4262275"/>
              <a:ext cx="911342" cy="393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10" descr="Python libraries">
              <a:extLst>
                <a:ext uri="{FF2B5EF4-FFF2-40B4-BE49-F238E27FC236}">
                  <a16:creationId xmlns:a16="http://schemas.microsoft.com/office/drawing/2014/main" id="{14099CA7-E679-4C53-B97A-19B0E08C2C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2955" y="3584028"/>
              <a:ext cx="852354" cy="572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12" descr="Numpy를 이용한 행렬 다루기 2탄">
              <a:extLst>
                <a:ext uri="{FF2B5EF4-FFF2-40B4-BE49-F238E27FC236}">
                  <a16:creationId xmlns:a16="http://schemas.microsoft.com/office/drawing/2014/main" id="{60DCD81D-1487-45AD-BE0C-3410EDD5A5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841" y="4121946"/>
              <a:ext cx="728569" cy="640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0" name="그림 49">
            <a:extLst>
              <a:ext uri="{FF2B5EF4-FFF2-40B4-BE49-F238E27FC236}">
                <a16:creationId xmlns:a16="http://schemas.microsoft.com/office/drawing/2014/main" id="{48B62CE5-3841-4796-80CA-AD8B2B79CEBF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860" y="3712041"/>
            <a:ext cx="462042" cy="417729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CE380546-B931-43BF-9D4E-ED3B0E4DF78D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777" y="3704191"/>
            <a:ext cx="551162" cy="551162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id="{68B81D67-1068-478A-9D5F-E25D418FB9FD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754" y="3712715"/>
            <a:ext cx="524627" cy="524627"/>
          </a:xfrm>
          <a:prstGeom prst="rect">
            <a:avLst/>
          </a:prstGeom>
        </p:spPr>
      </p:pic>
      <p:pic>
        <p:nvPicPr>
          <p:cNvPr id="76" name="그림 75">
            <a:extLst>
              <a:ext uri="{FF2B5EF4-FFF2-40B4-BE49-F238E27FC236}">
                <a16:creationId xmlns:a16="http://schemas.microsoft.com/office/drawing/2014/main" id="{667ED4A8-F9BA-4AC3-8CCA-B35F30DB4399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573" y="3746560"/>
            <a:ext cx="406482" cy="456935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E1348DF8-D348-4088-AC70-31ACF18986E7}"/>
              </a:ext>
            </a:extLst>
          </p:cNvPr>
          <p:cNvSpPr txBox="1"/>
          <p:nvPr/>
        </p:nvSpPr>
        <p:spPr>
          <a:xfrm>
            <a:off x="2604466" y="4145219"/>
            <a:ext cx="8134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인공신경망</a:t>
            </a:r>
            <a:r>
              <a:rPr lang="en-US" altLang="ko-KR" sz="11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	</a:t>
            </a:r>
            <a:endParaRPr lang="ko-KR" altLang="en-US" sz="11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6354F6E9-57E4-4255-A2E4-E092FF273ECC}"/>
              </a:ext>
            </a:extLst>
          </p:cNvPr>
          <p:cNvSpPr txBox="1"/>
          <p:nvPr/>
        </p:nvSpPr>
        <p:spPr>
          <a:xfrm>
            <a:off x="6955149" y="4201080"/>
            <a:ext cx="7466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Html5	</a:t>
            </a:r>
            <a:endParaRPr lang="ko-KR" altLang="en-US" sz="11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3038506-AE20-4FAC-AA69-F2A735EA1B70}"/>
              </a:ext>
            </a:extLst>
          </p:cNvPr>
          <p:cNvSpPr txBox="1"/>
          <p:nvPr/>
        </p:nvSpPr>
        <p:spPr>
          <a:xfrm>
            <a:off x="7479892" y="4201080"/>
            <a:ext cx="9338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JavaScript	</a:t>
            </a:r>
            <a:endParaRPr lang="ko-KR" altLang="en-US" sz="11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CC4B341-05FD-4FA3-A200-54E3B04BCC7C}"/>
              </a:ext>
            </a:extLst>
          </p:cNvPr>
          <p:cNvSpPr txBox="1"/>
          <p:nvPr/>
        </p:nvSpPr>
        <p:spPr>
          <a:xfrm>
            <a:off x="8124514" y="4216609"/>
            <a:ext cx="7466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css3	</a:t>
            </a:r>
            <a:endParaRPr lang="ko-KR" altLang="en-US" sz="11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6391765-E81A-4568-BD4C-FC54AEE3229A}"/>
              </a:ext>
            </a:extLst>
          </p:cNvPr>
          <p:cNvSpPr txBox="1"/>
          <p:nvPr/>
        </p:nvSpPr>
        <p:spPr>
          <a:xfrm>
            <a:off x="9722335" y="4210146"/>
            <a:ext cx="8664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BootStrap</a:t>
            </a:r>
            <a:r>
              <a:rPr lang="en-US" altLang="ko-KR" sz="11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	</a:t>
            </a:r>
            <a:endParaRPr lang="ko-KR" altLang="en-US" sz="11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F03AB078-1C53-4350-97B9-F16D7B581E99}"/>
              </a:ext>
            </a:extLst>
          </p:cNvPr>
          <p:cNvSpPr txBox="1"/>
          <p:nvPr/>
        </p:nvSpPr>
        <p:spPr>
          <a:xfrm>
            <a:off x="669670" y="1707092"/>
            <a:ext cx="7447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Python	</a:t>
            </a:r>
            <a:endParaRPr lang="ko-KR" altLang="en-US" sz="11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08FE8AEB-FCFE-43D3-A2CF-6DCD1B80300F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08" y="1367187"/>
            <a:ext cx="420781" cy="376241"/>
          </a:xfrm>
          <a:prstGeom prst="rect">
            <a:avLst/>
          </a:prstGeom>
        </p:spPr>
      </p:pic>
      <p:sp>
        <p:nvSpPr>
          <p:cNvPr id="107" name="TextBox 106">
            <a:extLst>
              <a:ext uri="{FF2B5EF4-FFF2-40B4-BE49-F238E27FC236}">
                <a16:creationId xmlns:a16="http://schemas.microsoft.com/office/drawing/2014/main" id="{D64B25DE-CC1D-47EA-A8E8-33C1566D27F3}"/>
              </a:ext>
            </a:extLst>
          </p:cNvPr>
          <p:cNvSpPr txBox="1"/>
          <p:nvPr/>
        </p:nvSpPr>
        <p:spPr>
          <a:xfrm>
            <a:off x="7900031" y="1417277"/>
            <a:ext cx="2452752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서비스 </a:t>
            </a:r>
            <a:r>
              <a:rPr lang="en-US" altLang="ko-KR" sz="2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시각화</a:t>
            </a:r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29D230C7-8BD6-43E8-9AF4-D8708076188E}"/>
              </a:ext>
            </a:extLst>
          </p:cNvPr>
          <p:cNvGrpSpPr/>
          <p:nvPr/>
        </p:nvGrpSpPr>
        <p:grpSpPr>
          <a:xfrm>
            <a:off x="4924091" y="4553275"/>
            <a:ext cx="1603728" cy="1691864"/>
            <a:chOff x="4738382" y="5047004"/>
            <a:chExt cx="1603728" cy="1691864"/>
          </a:xfrm>
        </p:grpSpPr>
        <p:sp>
          <p:nvSpPr>
            <p:cNvPr id="60" name="순서도: 자기 디스크 59">
              <a:extLst>
                <a:ext uri="{FF2B5EF4-FFF2-40B4-BE49-F238E27FC236}">
                  <a16:creationId xmlns:a16="http://schemas.microsoft.com/office/drawing/2014/main" id="{D33CA6EE-DA9B-4A1B-8E69-457B4C8B9ECF}"/>
                </a:ext>
              </a:extLst>
            </p:cNvPr>
            <p:cNvSpPr/>
            <p:nvPr/>
          </p:nvSpPr>
          <p:spPr>
            <a:xfrm>
              <a:off x="4738382" y="5047004"/>
              <a:ext cx="1603728" cy="1691864"/>
            </a:xfrm>
            <a:prstGeom prst="flowChartMagneticDisk">
              <a:avLst/>
            </a:prstGeom>
            <a:solidFill>
              <a:schemeClr val="bg1"/>
            </a:solidFill>
            <a:ln w="57150">
              <a:solidFill>
                <a:srgbClr val="005792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E1BECE9-7165-4C12-A0B1-8884508BB657}"/>
                </a:ext>
              </a:extLst>
            </p:cNvPr>
            <p:cNvSpPr txBox="1"/>
            <p:nvPr/>
          </p:nvSpPr>
          <p:spPr>
            <a:xfrm>
              <a:off x="4861014" y="5182196"/>
              <a:ext cx="14052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&lt;Database&gt;</a:t>
              </a:r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6895DDE9-9C31-48D5-9A3D-88D66B707739}"/>
                </a:ext>
              </a:extLst>
            </p:cNvPr>
            <p:cNvSpPr txBox="1"/>
            <p:nvPr/>
          </p:nvSpPr>
          <p:spPr>
            <a:xfrm>
              <a:off x="4979022" y="6374085"/>
              <a:ext cx="1198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SQLite</a:t>
              </a:r>
              <a:endParaRPr lang="ko-KR" altLang="en-US" sz="11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87CC92E1-86FF-4284-AB4E-51A4A75A3F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0809" y="5705684"/>
              <a:ext cx="1192741" cy="564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96A366A9-DD23-47D2-9A7B-59C834CADB0D}"/>
              </a:ext>
            </a:extLst>
          </p:cNvPr>
          <p:cNvCxnSpPr>
            <a:cxnSpLocks/>
            <a:stCxn id="104" idx="0"/>
            <a:endCxn id="104" idx="2"/>
          </p:cNvCxnSpPr>
          <p:nvPr/>
        </p:nvCxnSpPr>
        <p:spPr>
          <a:xfrm>
            <a:off x="2444154" y="2757328"/>
            <a:ext cx="0" cy="3072766"/>
          </a:xfrm>
          <a:prstGeom prst="line">
            <a:avLst/>
          </a:prstGeom>
          <a:ln w="28575">
            <a:solidFill>
              <a:srgbClr val="00204A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D56C5E54-8C69-4E2E-92E0-E5C21DF93D44}"/>
              </a:ext>
            </a:extLst>
          </p:cNvPr>
          <p:cNvGrpSpPr/>
          <p:nvPr/>
        </p:nvGrpSpPr>
        <p:grpSpPr>
          <a:xfrm>
            <a:off x="519021" y="2036050"/>
            <a:ext cx="2650841" cy="1109910"/>
            <a:chOff x="637227" y="2753756"/>
            <a:chExt cx="2650841" cy="3673974"/>
          </a:xfrm>
        </p:grpSpPr>
        <p:sp>
          <p:nvSpPr>
            <p:cNvPr id="116" name="자유형 101">
              <a:extLst>
                <a:ext uri="{FF2B5EF4-FFF2-40B4-BE49-F238E27FC236}">
                  <a16:creationId xmlns:a16="http://schemas.microsoft.com/office/drawing/2014/main" id="{255745FC-057D-45B6-A452-6A8647A564AA}"/>
                </a:ext>
              </a:extLst>
            </p:cNvPr>
            <p:cNvSpPr/>
            <p:nvPr/>
          </p:nvSpPr>
          <p:spPr>
            <a:xfrm>
              <a:off x="637227" y="2753756"/>
              <a:ext cx="2650841" cy="3673974"/>
            </a:xfrm>
            <a:custGeom>
              <a:avLst/>
              <a:gdLst>
                <a:gd name="connsiteX0" fmla="*/ 0 w 2812649"/>
                <a:gd name="connsiteY0" fmla="*/ 0 h 4004056"/>
                <a:gd name="connsiteX1" fmla="*/ 2812649 w 2812649"/>
                <a:gd name="connsiteY1" fmla="*/ 0 h 4004056"/>
                <a:gd name="connsiteX2" fmla="*/ 2812649 w 2812649"/>
                <a:gd name="connsiteY2" fmla="*/ 3494648 h 4004056"/>
                <a:gd name="connsiteX3" fmla="*/ 2794539 w 2812649"/>
                <a:gd name="connsiteY3" fmla="*/ 3476538 h 4004056"/>
                <a:gd name="connsiteX4" fmla="*/ 2280284 w 2812649"/>
                <a:gd name="connsiteY4" fmla="*/ 3990792 h 4004056"/>
                <a:gd name="connsiteX5" fmla="*/ 2293548 w 2812649"/>
                <a:gd name="connsiteY5" fmla="*/ 4004056 h 4004056"/>
                <a:gd name="connsiteX6" fmla="*/ 0 w 2812649"/>
                <a:gd name="connsiteY6" fmla="*/ 4004056 h 400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2649" h="4004056">
                  <a:moveTo>
                    <a:pt x="0" y="0"/>
                  </a:moveTo>
                  <a:lnTo>
                    <a:pt x="2812649" y="0"/>
                  </a:lnTo>
                  <a:lnTo>
                    <a:pt x="2812649" y="3494648"/>
                  </a:lnTo>
                  <a:lnTo>
                    <a:pt x="2794539" y="3476538"/>
                  </a:lnTo>
                  <a:lnTo>
                    <a:pt x="2280284" y="3990792"/>
                  </a:lnTo>
                  <a:lnTo>
                    <a:pt x="2293548" y="4004056"/>
                  </a:lnTo>
                  <a:lnTo>
                    <a:pt x="0" y="400405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117" name="이등변 삼각형 6">
              <a:extLst>
                <a:ext uri="{FF2B5EF4-FFF2-40B4-BE49-F238E27FC236}">
                  <a16:creationId xmlns:a16="http://schemas.microsoft.com/office/drawing/2014/main" id="{D1C43579-E6BE-4D07-9115-D202070BBC87}"/>
                </a:ext>
              </a:extLst>
            </p:cNvPr>
            <p:cNvSpPr/>
            <p:nvPr/>
          </p:nvSpPr>
          <p:spPr>
            <a:xfrm rot="20855820">
              <a:off x="2753148" y="5545865"/>
              <a:ext cx="530361" cy="651912"/>
            </a:xfrm>
            <a:custGeom>
              <a:avLst/>
              <a:gdLst>
                <a:gd name="connsiteX0" fmla="*/ 0 w 1512434"/>
                <a:gd name="connsiteY0" fmla="*/ 245164 h 245164"/>
                <a:gd name="connsiteX1" fmla="*/ 751967 w 1512434"/>
                <a:gd name="connsiteY1" fmla="*/ 0 h 245164"/>
                <a:gd name="connsiteX2" fmla="*/ 1512434 w 1512434"/>
                <a:gd name="connsiteY2" fmla="*/ 245164 h 245164"/>
                <a:gd name="connsiteX3" fmla="*/ 0 w 1512434"/>
                <a:gd name="connsiteY3" fmla="*/ 245164 h 245164"/>
                <a:gd name="connsiteX0" fmla="*/ 0 w 1512434"/>
                <a:gd name="connsiteY0" fmla="*/ 372149 h 372149"/>
                <a:gd name="connsiteX1" fmla="*/ 741627 w 1512434"/>
                <a:gd name="connsiteY1" fmla="*/ 0 h 372149"/>
                <a:gd name="connsiteX2" fmla="*/ 1512434 w 1512434"/>
                <a:gd name="connsiteY2" fmla="*/ 372149 h 372149"/>
                <a:gd name="connsiteX3" fmla="*/ 0 w 1512434"/>
                <a:gd name="connsiteY3" fmla="*/ 372149 h 372149"/>
                <a:gd name="connsiteX0" fmla="*/ 0 w 1512434"/>
                <a:gd name="connsiteY0" fmla="*/ 372149 h 372149"/>
                <a:gd name="connsiteX1" fmla="*/ 741627 w 1512434"/>
                <a:gd name="connsiteY1" fmla="*/ 0 h 372149"/>
                <a:gd name="connsiteX2" fmla="*/ 1512434 w 1512434"/>
                <a:gd name="connsiteY2" fmla="*/ 372149 h 372149"/>
                <a:gd name="connsiteX3" fmla="*/ 0 w 1512434"/>
                <a:gd name="connsiteY3" fmla="*/ 372149 h 372149"/>
                <a:gd name="connsiteX0" fmla="*/ 0 w 1512434"/>
                <a:gd name="connsiteY0" fmla="*/ 372149 h 372149"/>
                <a:gd name="connsiteX1" fmla="*/ 741627 w 1512434"/>
                <a:gd name="connsiteY1" fmla="*/ 0 h 372149"/>
                <a:gd name="connsiteX2" fmla="*/ 1512434 w 1512434"/>
                <a:gd name="connsiteY2" fmla="*/ 372149 h 372149"/>
                <a:gd name="connsiteX3" fmla="*/ 0 w 1512434"/>
                <a:gd name="connsiteY3" fmla="*/ 372149 h 37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2434" h="372149">
                  <a:moveTo>
                    <a:pt x="0" y="372149"/>
                  </a:moveTo>
                  <a:cubicBezTo>
                    <a:pt x="247209" y="248099"/>
                    <a:pt x="529139" y="211047"/>
                    <a:pt x="741627" y="0"/>
                  </a:cubicBezTo>
                  <a:cubicBezTo>
                    <a:pt x="1068465" y="233789"/>
                    <a:pt x="1255498" y="248099"/>
                    <a:pt x="1512434" y="372149"/>
                  </a:cubicBezTo>
                  <a:lnTo>
                    <a:pt x="0" y="37214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BD433C50-3746-4D1D-9F41-CD06203304C8}"/>
              </a:ext>
            </a:extLst>
          </p:cNvPr>
          <p:cNvSpPr txBox="1"/>
          <p:nvPr/>
        </p:nvSpPr>
        <p:spPr>
          <a:xfrm>
            <a:off x="766349" y="2126123"/>
            <a:ext cx="21162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&lt;</a:t>
            </a:r>
            <a:r>
              <a:rPr lang="ko-KR" altLang="en-US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개발 툴 </a:t>
            </a:r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&amp; </a:t>
            </a:r>
            <a:r>
              <a:rPr lang="ko-KR" altLang="en-US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프레임워크</a:t>
            </a:r>
            <a:r>
              <a:rPr lang="en-US" altLang="ko-KR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23" name="그림 122">
            <a:extLst>
              <a:ext uri="{FF2B5EF4-FFF2-40B4-BE49-F238E27FC236}">
                <a16:creationId xmlns:a16="http://schemas.microsoft.com/office/drawing/2014/main" id="{F391747F-AC65-4ACC-A61F-F0D30758891A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50" y="2524369"/>
            <a:ext cx="766089" cy="402123"/>
          </a:xfrm>
          <a:prstGeom prst="rect">
            <a:avLst/>
          </a:prstGeom>
        </p:spPr>
      </p:pic>
      <p:pic>
        <p:nvPicPr>
          <p:cNvPr id="124" name="Picture 22" descr="PNG">
            <a:extLst>
              <a:ext uri="{FF2B5EF4-FFF2-40B4-BE49-F238E27FC236}">
                <a16:creationId xmlns:a16="http://schemas.microsoft.com/office/drawing/2014/main" id="{0B1D6D38-A570-4DC8-B1E8-70391DD48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40641" y="2494325"/>
            <a:ext cx="393600" cy="470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5" name="그림 134">
            <a:extLst>
              <a:ext uri="{FF2B5EF4-FFF2-40B4-BE49-F238E27FC236}">
                <a16:creationId xmlns:a16="http://schemas.microsoft.com/office/drawing/2014/main" id="{4E08E3BF-FEE7-4E38-B86E-25AA1EE91C1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235" y="2518332"/>
            <a:ext cx="534329" cy="486734"/>
          </a:xfrm>
          <a:prstGeom prst="rect">
            <a:avLst/>
          </a:prstGeom>
        </p:spPr>
      </p:pic>
      <p:cxnSp>
        <p:nvCxnSpPr>
          <p:cNvPr id="136" name="직선 연결선 135">
            <a:extLst>
              <a:ext uri="{FF2B5EF4-FFF2-40B4-BE49-F238E27FC236}">
                <a16:creationId xmlns:a16="http://schemas.microsoft.com/office/drawing/2014/main" id="{9B172A49-129A-4DB7-8C7F-4179870FE4EA}"/>
              </a:ext>
            </a:extLst>
          </p:cNvPr>
          <p:cNvCxnSpPr>
            <a:cxnSpLocks/>
          </p:cNvCxnSpPr>
          <p:nvPr/>
        </p:nvCxnSpPr>
        <p:spPr>
          <a:xfrm>
            <a:off x="9098294" y="3179546"/>
            <a:ext cx="0" cy="2650548"/>
          </a:xfrm>
          <a:prstGeom prst="line">
            <a:avLst/>
          </a:prstGeom>
          <a:ln w="28575">
            <a:solidFill>
              <a:srgbClr val="00204A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708656B8-6299-4DC0-9E9B-812895384E9C}"/>
              </a:ext>
            </a:extLst>
          </p:cNvPr>
          <p:cNvSpPr/>
          <p:nvPr/>
        </p:nvSpPr>
        <p:spPr>
          <a:xfrm>
            <a:off x="3294366" y="3777737"/>
            <a:ext cx="1112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24292E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Seq2Seq</a:t>
            </a:r>
            <a:endParaRPr lang="ko-KR" altLang="en-US" dirty="0">
              <a:latin typeface="KoPubWorld돋움체_Pro Bold" panose="020B0600000101010101" charset="-127"/>
              <a:ea typeface="KoPubWorld돋움체_Pro Bold" panose="020B0600000101010101" charset="-127"/>
              <a:cs typeface="KoPubWorld돋움체_Pro Bold" panose="020B0600000101010101" charset="-127"/>
            </a:endParaRPr>
          </a:p>
        </p:txBody>
      </p:sp>
      <p:pic>
        <p:nvPicPr>
          <p:cNvPr id="2054" name="Picture 6" descr="Flask-Test] factory_boy">
            <a:extLst>
              <a:ext uri="{FF2B5EF4-FFF2-40B4-BE49-F238E27FC236}">
                <a16:creationId xmlns:a16="http://schemas.microsoft.com/office/drawing/2014/main" id="{547F839E-B75E-4649-A65F-5B94C6EF6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734" y="1372982"/>
            <a:ext cx="958118" cy="479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2F0990F3-4E45-4139-BD53-7F5442E79E08}"/>
              </a:ext>
            </a:extLst>
          </p:cNvPr>
          <p:cNvGrpSpPr/>
          <p:nvPr/>
        </p:nvGrpSpPr>
        <p:grpSpPr>
          <a:xfrm>
            <a:off x="4904272" y="2162657"/>
            <a:ext cx="1835095" cy="1981794"/>
            <a:chOff x="4655616" y="2644404"/>
            <a:chExt cx="1835095" cy="1981794"/>
          </a:xfrm>
        </p:grpSpPr>
        <p:sp>
          <p:nvSpPr>
            <p:cNvPr id="63" name="모서리가 둥근 직사각형 105">
              <a:extLst>
                <a:ext uri="{FF2B5EF4-FFF2-40B4-BE49-F238E27FC236}">
                  <a16:creationId xmlns:a16="http://schemas.microsoft.com/office/drawing/2014/main" id="{748EE97D-9D2D-4EF1-92FF-40C60B47E08B}"/>
                </a:ext>
              </a:extLst>
            </p:cNvPr>
            <p:cNvSpPr/>
            <p:nvPr/>
          </p:nvSpPr>
          <p:spPr>
            <a:xfrm rot="2700000">
              <a:off x="4620681" y="2957770"/>
              <a:ext cx="1703363" cy="1633494"/>
            </a:xfrm>
            <a:prstGeom prst="roundRect">
              <a:avLst/>
            </a:prstGeom>
            <a:solidFill>
              <a:srgbClr val="00204A"/>
            </a:solidFill>
            <a:ln>
              <a:solidFill>
                <a:srgbClr val="0A6A85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64" name="모서리가 둥근 직사각형 41">
              <a:extLst>
                <a:ext uri="{FF2B5EF4-FFF2-40B4-BE49-F238E27FC236}">
                  <a16:creationId xmlns:a16="http://schemas.microsoft.com/office/drawing/2014/main" id="{368069A9-3051-4281-85DB-CD8B779F6949}"/>
                </a:ext>
              </a:extLst>
            </p:cNvPr>
            <p:cNvSpPr/>
            <p:nvPr/>
          </p:nvSpPr>
          <p:spPr>
            <a:xfrm rot="2700000">
              <a:off x="4646549" y="2662673"/>
              <a:ext cx="1695454" cy="165891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3B429BAC-75B6-495C-AFA2-268944FB7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17758" y="3183837"/>
              <a:ext cx="469453" cy="469453"/>
            </a:xfrm>
            <a:prstGeom prst="rect">
              <a:avLst/>
            </a:prstGeom>
          </p:spPr>
        </p:pic>
        <p:pic>
          <p:nvPicPr>
            <p:cNvPr id="66" name="그림 65">
              <a:extLst>
                <a:ext uri="{FF2B5EF4-FFF2-40B4-BE49-F238E27FC236}">
                  <a16:creationId xmlns:a16="http://schemas.microsoft.com/office/drawing/2014/main" id="{22859FBC-2FC3-4825-8271-4FEBCFE77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0680" y="3239075"/>
              <a:ext cx="469454" cy="469454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E36F9E9-8837-439E-B1F6-C084F1CCDCE9}"/>
                </a:ext>
              </a:extLst>
            </p:cNvPr>
            <p:cNvSpPr txBox="1"/>
            <p:nvPr/>
          </p:nvSpPr>
          <p:spPr>
            <a:xfrm>
              <a:off x="4879060" y="2790986"/>
              <a:ext cx="12554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&lt;</a:t>
              </a:r>
              <a:r>
                <a: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협업 도구</a:t>
              </a:r>
              <a:r>
                <a:rPr lang="en-US" altLang="ko-KR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&gt;</a:t>
              </a:r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05E9ACB-DCFB-4A19-B2F4-CC1233C068D7}"/>
                </a:ext>
              </a:extLst>
            </p:cNvPr>
            <p:cNvSpPr txBox="1"/>
            <p:nvPr/>
          </p:nvSpPr>
          <p:spPr>
            <a:xfrm>
              <a:off x="4691769" y="3661293"/>
              <a:ext cx="74666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 err="1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Github</a:t>
              </a:r>
              <a:r>
                <a:rPr lang="en-US" altLang="ko-KR" sz="11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	</a:t>
              </a:r>
              <a:endParaRPr lang="ko-KR" altLang="en-US" sz="11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11DE274-F56B-4B92-8ADB-7969010FE445}"/>
                </a:ext>
              </a:extLst>
            </p:cNvPr>
            <p:cNvSpPr txBox="1"/>
            <p:nvPr/>
          </p:nvSpPr>
          <p:spPr>
            <a:xfrm>
              <a:off x="5361575" y="3654792"/>
              <a:ext cx="112913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Google Driver	</a:t>
              </a:r>
              <a:endParaRPr lang="ko-KR" altLang="en-US" sz="11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8366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381" y="571500"/>
            <a:ext cx="7689237" cy="629055"/>
          </a:xfrm>
        </p:spPr>
        <p:txBody>
          <a:bodyPr>
            <a:noAutofit/>
          </a:bodyPr>
          <a:lstStyle/>
          <a:p>
            <a:pPr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</a:rPr>
              <a:t>Contents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F4C280-EBD2-4082-BB02-ECD24E177E15}"/>
              </a:ext>
            </a:extLst>
          </p:cNvPr>
          <p:cNvCxnSpPr>
            <a:cxnSpLocks/>
          </p:cNvCxnSpPr>
          <p:nvPr/>
        </p:nvCxnSpPr>
        <p:spPr>
          <a:xfrm>
            <a:off x="4852987" y="128587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B6E0B12-A408-4495-B774-2AADD69B71EB}"/>
              </a:ext>
            </a:extLst>
          </p:cNvPr>
          <p:cNvGrpSpPr/>
          <p:nvPr/>
        </p:nvGrpSpPr>
        <p:grpSpPr>
          <a:xfrm>
            <a:off x="1017786" y="3177147"/>
            <a:ext cx="1328958" cy="1328958"/>
            <a:chOff x="576042" y="4021821"/>
            <a:chExt cx="1328958" cy="132895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060D78A-1203-47B1-BBE7-66F8560B963F}"/>
                </a:ext>
              </a:extLst>
            </p:cNvPr>
            <p:cNvSpPr/>
            <p:nvPr/>
          </p:nvSpPr>
          <p:spPr>
            <a:xfrm>
              <a:off x="576042" y="4021821"/>
              <a:ext cx="1328958" cy="1328958"/>
            </a:xfrm>
            <a:prstGeom prst="ellipse">
              <a:avLst/>
            </a:prstGeom>
            <a:noFill/>
            <a:ln w="28575">
              <a:solidFill>
                <a:srgbClr val="F7F7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B82E820-1B33-478D-8CB5-920665B22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566" y="4295345"/>
              <a:ext cx="781910" cy="781910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67BB05EE-4BC6-4F84-AB93-B72A218C192D}"/>
              </a:ext>
            </a:extLst>
          </p:cNvPr>
          <p:cNvSpPr txBox="1"/>
          <p:nvPr/>
        </p:nvSpPr>
        <p:spPr>
          <a:xfrm>
            <a:off x="1086985" y="2505784"/>
            <a:ext cx="1190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배경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47F9576-E58E-49EC-87CD-7F624A44968B}"/>
              </a:ext>
            </a:extLst>
          </p:cNvPr>
          <p:cNvGrpSpPr/>
          <p:nvPr/>
        </p:nvGrpSpPr>
        <p:grpSpPr>
          <a:xfrm>
            <a:off x="2500312" y="2351896"/>
            <a:ext cx="9238148" cy="2154209"/>
            <a:chOff x="2500312" y="2351896"/>
            <a:chExt cx="9238148" cy="2154209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CA26B28-0BA9-4434-87D8-BF4D8D7A1AC7}"/>
                </a:ext>
              </a:extLst>
            </p:cNvPr>
            <p:cNvGrpSpPr/>
            <p:nvPr/>
          </p:nvGrpSpPr>
          <p:grpSpPr>
            <a:xfrm>
              <a:off x="3224653" y="3177147"/>
              <a:ext cx="1328958" cy="1328958"/>
              <a:chOff x="2397736" y="4021821"/>
              <a:chExt cx="1328958" cy="1328958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B2C406F6-36DC-4D36-BC71-225CCF575B44}"/>
                  </a:ext>
                </a:extLst>
              </p:cNvPr>
              <p:cNvSpPr/>
              <p:nvPr/>
            </p:nvSpPr>
            <p:spPr>
              <a:xfrm>
                <a:off x="2397736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AFE6EDCC-A68F-4CF2-B190-710E8EDBB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71615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3DE9205-D6F0-46C5-B566-AE3072E3FFDC}"/>
                </a:ext>
              </a:extLst>
            </p:cNvPr>
            <p:cNvGrpSpPr/>
            <p:nvPr/>
          </p:nvGrpSpPr>
          <p:grpSpPr>
            <a:xfrm>
              <a:off x="5431520" y="3177147"/>
              <a:ext cx="1328958" cy="1328958"/>
              <a:chOff x="5260069" y="4021821"/>
              <a:chExt cx="1328958" cy="1328958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F867B0C6-AB8A-4924-A0C9-43EB7947CA0B}"/>
                  </a:ext>
                </a:extLst>
              </p:cNvPr>
              <p:cNvSpPr/>
              <p:nvPr/>
            </p:nvSpPr>
            <p:spPr>
              <a:xfrm>
                <a:off x="5260069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00204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CD8FE39F-FEC7-4A54-AD8D-089FE63CED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3948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CAFF260A-9CD4-4B6A-8CF7-3FD2737FAC18}"/>
                </a:ext>
              </a:extLst>
            </p:cNvPr>
            <p:cNvGrpSpPr/>
            <p:nvPr/>
          </p:nvGrpSpPr>
          <p:grpSpPr>
            <a:xfrm>
              <a:off x="7638387" y="3177147"/>
              <a:ext cx="1328958" cy="1328958"/>
              <a:chOff x="7626110" y="3170873"/>
              <a:chExt cx="1328958" cy="132895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FBCBE219-8448-476E-B6D6-A318FAB1E67D}"/>
                  </a:ext>
                </a:extLst>
              </p:cNvPr>
              <p:cNvSpPr/>
              <p:nvPr/>
            </p:nvSpPr>
            <p:spPr>
              <a:xfrm>
                <a:off x="7626110" y="3170873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B1A44C5D-0F33-476C-82EE-5F5516CBD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99989" y="3444397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E60141F-12E1-4C85-B70D-9BAFE942C1D2}"/>
                </a:ext>
              </a:extLst>
            </p:cNvPr>
            <p:cNvGrpSpPr/>
            <p:nvPr/>
          </p:nvGrpSpPr>
          <p:grpSpPr>
            <a:xfrm>
              <a:off x="9845255" y="3177147"/>
              <a:ext cx="1328958" cy="1328958"/>
              <a:chOff x="9689195" y="4021821"/>
              <a:chExt cx="1328958" cy="132895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BE5463AE-D157-4948-B022-665F87FC3710}"/>
                  </a:ext>
                </a:extLst>
              </p:cNvPr>
              <p:cNvSpPr/>
              <p:nvPr/>
            </p:nvSpPr>
            <p:spPr>
              <a:xfrm>
                <a:off x="9689195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2ACAA759-1787-4105-A076-46D58C27B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63074" y="429534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45D33C-29F1-4A60-9C96-01DE0C8D9E10}"/>
                </a:ext>
              </a:extLst>
            </p:cNvPr>
            <p:cNvSpPr txBox="1"/>
            <p:nvPr/>
          </p:nvSpPr>
          <p:spPr>
            <a:xfrm>
              <a:off x="2942316" y="2505784"/>
              <a:ext cx="18936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활용데이터 정의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1C4564D-49F5-43F8-AE78-B5F30A438697}"/>
                </a:ext>
              </a:extLst>
            </p:cNvPr>
            <p:cNvSpPr txBox="1"/>
            <p:nvPr/>
          </p:nvSpPr>
          <p:spPr>
            <a:xfrm>
              <a:off x="5149183" y="2351896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rgbClr val="00204A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데이터 처리방안 </a:t>
              </a:r>
              <a:r>
                <a:rPr lang="en-US" altLang="ko-KR" sz="2000" b="1" dirty="0">
                  <a:solidFill>
                    <a:srgbClr val="00204A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b="1" dirty="0">
                  <a:solidFill>
                    <a:srgbClr val="00204A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분석기법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5F0ED4-94E9-4D35-942A-BC9149E95742}"/>
                </a:ext>
              </a:extLst>
            </p:cNvPr>
            <p:cNvSpPr txBox="1"/>
            <p:nvPr/>
          </p:nvSpPr>
          <p:spPr>
            <a:xfrm>
              <a:off x="7339012" y="2505784"/>
              <a:ext cx="18936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분석결과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14BDDB3-DDBE-4959-81B6-1228E90C6933}"/>
                </a:ext>
              </a:extLst>
            </p:cNvPr>
            <p:cNvSpPr txBox="1"/>
            <p:nvPr/>
          </p:nvSpPr>
          <p:spPr>
            <a:xfrm>
              <a:off x="9281008" y="2505784"/>
              <a:ext cx="2457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활용방안 및 기대효과</a:t>
              </a: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AA669AB-D090-4285-8955-ACE2D631D5D5}"/>
                </a:ext>
              </a:extLst>
            </p:cNvPr>
            <p:cNvCxnSpPr>
              <a:cxnSpLocks/>
            </p:cNvCxnSpPr>
            <p:nvPr/>
          </p:nvCxnSpPr>
          <p:spPr>
            <a:xfrm>
              <a:off x="2500312" y="3841271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7BC3BA9D-DE3A-4AAE-B564-773F95E03950}"/>
                </a:ext>
              </a:extLst>
            </p:cNvPr>
            <p:cNvCxnSpPr>
              <a:cxnSpLocks/>
            </p:cNvCxnSpPr>
            <p:nvPr/>
          </p:nvCxnSpPr>
          <p:spPr>
            <a:xfrm>
              <a:off x="4729162" y="3815065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1F8727DB-C5EB-4151-9159-512E925807D1}"/>
                </a:ext>
              </a:extLst>
            </p:cNvPr>
            <p:cNvCxnSpPr>
              <a:cxnSpLocks/>
            </p:cNvCxnSpPr>
            <p:nvPr/>
          </p:nvCxnSpPr>
          <p:spPr>
            <a:xfrm>
              <a:off x="6929437" y="3788859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9220B756-CD6B-4D24-8413-F0916CF64C38}"/>
                </a:ext>
              </a:extLst>
            </p:cNvPr>
            <p:cNvCxnSpPr>
              <a:cxnSpLocks/>
            </p:cNvCxnSpPr>
            <p:nvPr/>
          </p:nvCxnSpPr>
          <p:spPr>
            <a:xfrm>
              <a:off x="9139237" y="3762653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슬라이드 번호 개체 틀 2">
            <a:extLst>
              <a:ext uri="{FF2B5EF4-FFF2-40B4-BE49-F238E27FC236}">
                <a16:creationId xmlns:a16="http://schemas.microsoft.com/office/drawing/2014/main" id="{360E6A33-6827-4985-B957-820EC56DE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12</a:t>
            </a:fld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E392EE57-2202-4319-B01B-EC2FCBFCD3B7}"/>
              </a:ext>
            </a:extLst>
          </p:cNvPr>
          <p:cNvGrpSpPr/>
          <p:nvPr/>
        </p:nvGrpSpPr>
        <p:grpSpPr>
          <a:xfrm>
            <a:off x="5431519" y="4648200"/>
            <a:ext cx="2480747" cy="1638293"/>
            <a:chOff x="1409700" y="4648200"/>
            <a:chExt cx="2714707" cy="940771"/>
          </a:xfrm>
          <a:solidFill>
            <a:srgbClr val="F7F7F7"/>
          </a:solidFill>
        </p:grpSpPr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FA51715C-CA4A-434B-B166-86C62E8D402C}"/>
                </a:ext>
              </a:extLst>
            </p:cNvPr>
            <p:cNvSpPr/>
            <p:nvPr/>
          </p:nvSpPr>
          <p:spPr>
            <a:xfrm>
              <a:off x="1638300" y="4648200"/>
              <a:ext cx="342900" cy="234286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35830B18-4C88-44BC-8D71-C2F4BEA70FC9}"/>
                </a:ext>
              </a:extLst>
            </p:cNvPr>
            <p:cNvSpPr/>
            <p:nvPr/>
          </p:nvSpPr>
          <p:spPr>
            <a:xfrm>
              <a:off x="1409700" y="4782737"/>
              <a:ext cx="2714707" cy="80623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데이터 </a:t>
              </a:r>
              <a:r>
                <a:rPr lang="ko-KR" altLang="en-US" sz="1600" dirty="0" err="1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전처리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EDA &amp; </a:t>
              </a: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파생변수 생성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정규화 </a:t>
              </a:r>
              <a:r>
                <a:rPr lang="en-US" altLang="ko-KR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1600" dirty="0" err="1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언더샘플링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주 활용 모델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0339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2CC9E332-79A2-47B5-A06D-86FFEDCE2BC4}"/>
              </a:ext>
            </a:extLst>
          </p:cNvPr>
          <p:cNvSpPr/>
          <p:nvPr/>
        </p:nvSpPr>
        <p:spPr>
          <a:xfrm>
            <a:off x="10098742" y="4568425"/>
            <a:ext cx="1779224" cy="17561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React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Native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처리방안 </a:t>
            </a:r>
            <a:r>
              <a:rPr lang="en-US" altLang="ko-KR" dirty="0"/>
              <a:t>&amp; </a:t>
            </a:r>
            <a:r>
              <a:rPr lang="ko-KR" altLang="en-US" dirty="0"/>
              <a:t>분석기법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2D6585-2359-4058-AAF3-81F2DEE6B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A36B7-B4C6-4D84-9091-96BE96286CE8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kern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시스템흐름도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1FC0AC4-ABAE-4365-B3DF-C1A148AD3D60}"/>
              </a:ext>
            </a:extLst>
          </p:cNvPr>
          <p:cNvSpPr/>
          <p:nvPr/>
        </p:nvSpPr>
        <p:spPr>
          <a:xfrm>
            <a:off x="2269671" y="1666526"/>
            <a:ext cx="664139" cy="4893300"/>
          </a:xfrm>
          <a:prstGeom prst="roundRect">
            <a:avLst/>
          </a:prstGeom>
          <a:solidFill>
            <a:srgbClr val="EAE2E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DB</a:t>
            </a:r>
            <a:endParaRPr lang="ko-KR" altLang="en-US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0" name="화살표: 아래쪽 29">
            <a:extLst>
              <a:ext uri="{FF2B5EF4-FFF2-40B4-BE49-F238E27FC236}">
                <a16:creationId xmlns:a16="http://schemas.microsoft.com/office/drawing/2014/main" id="{C395F3B6-871D-4BE0-A76D-711433975D9A}"/>
              </a:ext>
            </a:extLst>
          </p:cNvPr>
          <p:cNvSpPr/>
          <p:nvPr/>
        </p:nvSpPr>
        <p:spPr>
          <a:xfrm rot="16200000">
            <a:off x="9047580" y="5011312"/>
            <a:ext cx="1038876" cy="1269221"/>
          </a:xfrm>
          <a:prstGeom prst="downArrow">
            <a:avLst>
              <a:gd name="adj1" fmla="val 41532"/>
              <a:gd name="adj2" fmla="val 55573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C64961A-EE6A-475F-9825-D345B6FBA6F1}"/>
              </a:ext>
            </a:extLst>
          </p:cNvPr>
          <p:cNvSpPr/>
          <p:nvPr/>
        </p:nvSpPr>
        <p:spPr>
          <a:xfrm>
            <a:off x="7704049" y="4810351"/>
            <a:ext cx="1617257" cy="15969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APPLY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DB497C7-3DCF-46D3-A50B-C33843CC6F01}"/>
              </a:ext>
            </a:extLst>
          </p:cNvPr>
          <p:cNvSpPr/>
          <p:nvPr/>
        </p:nvSpPr>
        <p:spPr>
          <a:xfrm>
            <a:off x="7653833" y="1686805"/>
            <a:ext cx="1717692" cy="1621797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6FB70A-90EE-4F1A-ADE4-F1ED57953AEB}"/>
              </a:ext>
            </a:extLst>
          </p:cNvPr>
          <p:cNvSpPr txBox="1"/>
          <p:nvPr/>
        </p:nvSpPr>
        <p:spPr>
          <a:xfrm>
            <a:off x="99406" y="1218339"/>
            <a:ext cx="2872920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데이터수집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B7ABCDB3-6D76-4E76-890C-06DA09A7BA60}"/>
              </a:ext>
            </a:extLst>
          </p:cNvPr>
          <p:cNvCxnSpPr>
            <a:cxnSpLocks/>
          </p:cNvCxnSpPr>
          <p:nvPr/>
        </p:nvCxnSpPr>
        <p:spPr>
          <a:xfrm>
            <a:off x="3085273" y="1229618"/>
            <a:ext cx="0" cy="562838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화살표: 아래쪽 38">
            <a:extLst>
              <a:ext uri="{FF2B5EF4-FFF2-40B4-BE49-F238E27FC236}">
                <a16:creationId xmlns:a16="http://schemas.microsoft.com/office/drawing/2014/main" id="{0A228519-026B-4451-AED2-21D9BBB0BE6C}"/>
              </a:ext>
            </a:extLst>
          </p:cNvPr>
          <p:cNvSpPr/>
          <p:nvPr/>
        </p:nvSpPr>
        <p:spPr>
          <a:xfrm rot="16200000">
            <a:off x="1244204" y="1741161"/>
            <a:ext cx="1038876" cy="1488466"/>
          </a:xfrm>
          <a:prstGeom prst="downArrow">
            <a:avLst>
              <a:gd name="adj1" fmla="val 41532"/>
              <a:gd name="adj2" fmla="val 55573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DAD1766-587F-419E-885D-25744A96D34E}"/>
              </a:ext>
            </a:extLst>
          </p:cNvPr>
          <p:cNvSpPr txBox="1"/>
          <p:nvPr/>
        </p:nvSpPr>
        <p:spPr>
          <a:xfrm>
            <a:off x="1022693" y="2333137"/>
            <a:ext cx="13925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BeautifulSoup</a:t>
            </a:r>
            <a:endParaRPr lang="ko-KR" altLang="en-US" sz="16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1" name="화살표: 아래쪽 40">
            <a:extLst>
              <a:ext uri="{FF2B5EF4-FFF2-40B4-BE49-F238E27FC236}">
                <a16:creationId xmlns:a16="http://schemas.microsoft.com/office/drawing/2014/main" id="{88B70A95-15E2-4574-9D1E-2E8302D84508}"/>
              </a:ext>
            </a:extLst>
          </p:cNvPr>
          <p:cNvSpPr/>
          <p:nvPr/>
        </p:nvSpPr>
        <p:spPr>
          <a:xfrm rot="16200000">
            <a:off x="1134827" y="4951550"/>
            <a:ext cx="1382138" cy="1363961"/>
          </a:xfrm>
          <a:prstGeom prst="downArrow">
            <a:avLst>
              <a:gd name="adj1" fmla="val 37291"/>
              <a:gd name="adj2" fmla="val 55573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329939-0287-43A7-AFE1-3507BE42E311}"/>
              </a:ext>
            </a:extLst>
          </p:cNvPr>
          <p:cNvSpPr txBox="1"/>
          <p:nvPr/>
        </p:nvSpPr>
        <p:spPr>
          <a:xfrm>
            <a:off x="1115324" y="5383644"/>
            <a:ext cx="1392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Pytube</a:t>
            </a: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&amp;</a:t>
            </a:r>
          </a:p>
          <a:p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YouTube API</a:t>
            </a:r>
            <a:endParaRPr lang="ko-KR" altLang="en-US" sz="1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B138030-A090-4E27-9EBB-FA0B3A490272}"/>
              </a:ext>
            </a:extLst>
          </p:cNvPr>
          <p:cNvSpPr txBox="1"/>
          <p:nvPr/>
        </p:nvSpPr>
        <p:spPr>
          <a:xfrm rot="10800000" flipH="1" flipV="1">
            <a:off x="211138" y="4725094"/>
            <a:ext cx="1145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A5002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실시간</a:t>
            </a:r>
            <a:endParaRPr lang="en-US" altLang="ko-KR" sz="1600" b="1" dirty="0">
              <a:solidFill>
                <a:srgbClr val="A5002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  <a:p>
            <a:pPr algn="ctr"/>
            <a:r>
              <a:rPr lang="ko-KR" altLang="en-US" sz="1600" b="1" dirty="0">
                <a:solidFill>
                  <a:srgbClr val="A5002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수집</a:t>
            </a:r>
          </a:p>
        </p:txBody>
      </p:sp>
      <p:pic>
        <p:nvPicPr>
          <p:cNvPr id="45" name="그림 44" descr="그리기이(가) 표시된 사진&#10;&#10;자동 생성된 설명">
            <a:extLst>
              <a:ext uri="{FF2B5EF4-FFF2-40B4-BE49-F238E27FC236}">
                <a16:creationId xmlns:a16="http://schemas.microsoft.com/office/drawing/2014/main" id="{06ED09EE-F7EC-402A-8EBA-EA4E6AB22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95332" y="4609452"/>
            <a:ext cx="381742" cy="397583"/>
          </a:xfrm>
          <a:prstGeom prst="rect">
            <a:avLst/>
          </a:prstGeom>
        </p:spPr>
      </p:pic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4E40362A-B31C-41B0-9C2F-20F74A3DB154}"/>
              </a:ext>
            </a:extLst>
          </p:cNvPr>
          <p:cNvSpPr/>
          <p:nvPr/>
        </p:nvSpPr>
        <p:spPr>
          <a:xfrm>
            <a:off x="2753801" y="1967645"/>
            <a:ext cx="1436818" cy="9871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600" b="1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X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: 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기사본문</a:t>
            </a:r>
            <a:endParaRPr lang="en-US" altLang="ko-KR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r>
              <a:rPr lang="en-US" altLang="ko-KR" sz="1600" b="1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Y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: 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요약문</a:t>
            </a: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74706093-E7A7-421C-83AB-C17C97CEB9FD}"/>
              </a:ext>
            </a:extLst>
          </p:cNvPr>
          <p:cNvSpPr/>
          <p:nvPr/>
        </p:nvSpPr>
        <p:spPr>
          <a:xfrm>
            <a:off x="2753801" y="5083217"/>
            <a:ext cx="1436817" cy="9871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영상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제목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</a:p>
          <a:p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게시일자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script</a:t>
            </a:r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E4795CB-68D6-4868-91EC-81277B0527B2}"/>
              </a:ext>
            </a:extLst>
          </p:cNvPr>
          <p:cNvSpPr txBox="1"/>
          <p:nvPr/>
        </p:nvSpPr>
        <p:spPr>
          <a:xfrm rot="10800000" flipH="1" flipV="1">
            <a:off x="1197724" y="2628821"/>
            <a:ext cx="12299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Crawling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D3B00BF-4D81-4F7E-A752-351376981FD0}"/>
              </a:ext>
            </a:extLst>
          </p:cNvPr>
          <p:cNvSpPr txBox="1"/>
          <p:nvPr/>
        </p:nvSpPr>
        <p:spPr>
          <a:xfrm rot="10800000" flipH="1" flipV="1">
            <a:off x="1221865" y="5847181"/>
            <a:ext cx="12299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Crawling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2D20EF22-FAA5-4135-B61A-FF8D54EFF604}"/>
              </a:ext>
            </a:extLst>
          </p:cNvPr>
          <p:cNvCxnSpPr>
            <a:cxnSpLocks/>
          </p:cNvCxnSpPr>
          <p:nvPr/>
        </p:nvCxnSpPr>
        <p:spPr>
          <a:xfrm>
            <a:off x="7159043" y="1229618"/>
            <a:ext cx="0" cy="553948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1B94C49-75FA-4756-9264-2601AE6E66C4}"/>
              </a:ext>
            </a:extLst>
          </p:cNvPr>
          <p:cNvSpPr txBox="1"/>
          <p:nvPr/>
        </p:nvSpPr>
        <p:spPr>
          <a:xfrm>
            <a:off x="3198221" y="1229300"/>
            <a:ext cx="3847870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데이터전처리</a:t>
            </a:r>
            <a:endParaRPr lang="ko-KR" altLang="en-US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75A835A-8EB7-41D7-B1A0-070DDDC379CD}"/>
              </a:ext>
            </a:extLst>
          </p:cNvPr>
          <p:cNvSpPr txBox="1"/>
          <p:nvPr/>
        </p:nvSpPr>
        <p:spPr>
          <a:xfrm>
            <a:off x="7271985" y="1216588"/>
            <a:ext cx="2451547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모델학습</a:t>
            </a:r>
            <a:r>
              <a:rPr lang="en-US" altLang="ko-KR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적용</a:t>
            </a:r>
          </a:p>
        </p:txBody>
      </p:sp>
      <p:sp>
        <p:nvSpPr>
          <p:cNvPr id="54" name="화살표: 아래쪽 53">
            <a:extLst>
              <a:ext uri="{FF2B5EF4-FFF2-40B4-BE49-F238E27FC236}">
                <a16:creationId xmlns:a16="http://schemas.microsoft.com/office/drawing/2014/main" id="{3D5A36C4-AA23-40AB-8041-8CCE4292DAF5}"/>
              </a:ext>
            </a:extLst>
          </p:cNvPr>
          <p:cNvSpPr/>
          <p:nvPr/>
        </p:nvSpPr>
        <p:spPr>
          <a:xfrm rot="16200000">
            <a:off x="5521703" y="3752133"/>
            <a:ext cx="1038876" cy="3701048"/>
          </a:xfrm>
          <a:prstGeom prst="downArrow">
            <a:avLst>
              <a:gd name="adj1" fmla="val 41532"/>
              <a:gd name="adj2" fmla="val 55573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화살표: 아래쪽 54">
            <a:extLst>
              <a:ext uri="{FF2B5EF4-FFF2-40B4-BE49-F238E27FC236}">
                <a16:creationId xmlns:a16="http://schemas.microsoft.com/office/drawing/2014/main" id="{0E5E33B4-E04C-4463-8BE0-5FFBE1FE6F72}"/>
              </a:ext>
            </a:extLst>
          </p:cNvPr>
          <p:cNvSpPr/>
          <p:nvPr/>
        </p:nvSpPr>
        <p:spPr>
          <a:xfrm rot="16200000">
            <a:off x="5576564" y="526828"/>
            <a:ext cx="1038876" cy="3810767"/>
          </a:xfrm>
          <a:prstGeom prst="downArrow">
            <a:avLst>
              <a:gd name="adj1" fmla="val 41532"/>
              <a:gd name="adj2" fmla="val 55573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1797FF01-C695-49AC-9648-7637885B3343}"/>
              </a:ext>
            </a:extLst>
          </p:cNvPr>
          <p:cNvSpPr/>
          <p:nvPr/>
        </p:nvSpPr>
        <p:spPr>
          <a:xfrm>
            <a:off x="4384966" y="2403229"/>
            <a:ext cx="1160621" cy="32922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koNLPy</a:t>
            </a:r>
            <a:endParaRPr lang="en-US" altLang="ko-KR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CC342A83-A08A-4C6D-955B-84AA2CCD4A32}"/>
              </a:ext>
            </a:extLst>
          </p:cNvPr>
          <p:cNvSpPr/>
          <p:nvPr/>
        </p:nvSpPr>
        <p:spPr>
          <a:xfrm>
            <a:off x="5667546" y="2403229"/>
            <a:ext cx="1160621" cy="32922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koBERT</a:t>
            </a:r>
            <a:endParaRPr lang="en-US" altLang="ko-KR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5951D01-4260-4BE5-9256-D61B73FAF30E}"/>
              </a:ext>
            </a:extLst>
          </p:cNvPr>
          <p:cNvSpPr txBox="1"/>
          <p:nvPr/>
        </p:nvSpPr>
        <p:spPr>
          <a:xfrm rot="10800000" flipH="1" flipV="1">
            <a:off x="5667545" y="4357686"/>
            <a:ext cx="1681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Word</a:t>
            </a:r>
          </a:p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Embedding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ACC0C0C-5049-446D-B78B-E05AD37976B9}"/>
              </a:ext>
            </a:extLst>
          </p:cNvPr>
          <p:cNvSpPr txBox="1"/>
          <p:nvPr/>
        </p:nvSpPr>
        <p:spPr>
          <a:xfrm rot="10800000" flipH="1" flipV="1">
            <a:off x="4301457" y="4334013"/>
            <a:ext cx="17601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Tokenizing/</a:t>
            </a:r>
          </a:p>
          <a:p>
            <a:pPr algn="ctr"/>
            <a:r>
              <a:rPr lang="en-US" altLang="ko-KR" sz="14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Normalization/</a:t>
            </a:r>
          </a:p>
          <a:p>
            <a:pPr algn="ctr"/>
            <a:r>
              <a:rPr lang="en-US" altLang="ko-KR" sz="14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Lemmatization/</a:t>
            </a:r>
          </a:p>
          <a:p>
            <a:pPr algn="ctr"/>
            <a:r>
              <a:rPr lang="en-US" altLang="ko-KR" sz="14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Stemming</a:t>
            </a:r>
            <a:endParaRPr lang="ko-KR" altLang="en-US" sz="14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EBFC747-AD5A-473A-8B22-936CC324E3A5}"/>
              </a:ext>
            </a:extLst>
          </p:cNvPr>
          <p:cNvSpPr txBox="1"/>
          <p:nvPr/>
        </p:nvSpPr>
        <p:spPr>
          <a:xfrm rot="10800000" flipH="1" flipV="1">
            <a:off x="7816935" y="2297432"/>
            <a:ext cx="139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TRAIN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32544881-DE52-497E-B327-572E8C75D3C0}"/>
              </a:ext>
            </a:extLst>
          </p:cNvPr>
          <p:cNvSpPr/>
          <p:nvPr/>
        </p:nvSpPr>
        <p:spPr>
          <a:xfrm>
            <a:off x="7736798" y="2867717"/>
            <a:ext cx="1617257" cy="170070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Seq2Seq</a:t>
            </a:r>
            <a:r>
              <a:rPr lang="ko-KR" altLang="en-US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with</a:t>
            </a:r>
            <a:r>
              <a:rPr lang="ko-KR" altLang="en-US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Attention</a:t>
            </a:r>
            <a:endParaRPr lang="ko-KR" altLang="en-US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8" name="화살표: 아래쪽 67">
            <a:extLst>
              <a:ext uri="{FF2B5EF4-FFF2-40B4-BE49-F238E27FC236}">
                <a16:creationId xmlns:a16="http://schemas.microsoft.com/office/drawing/2014/main" id="{24383DC4-3E38-4423-A407-0F11A9F3BD5F}"/>
              </a:ext>
            </a:extLst>
          </p:cNvPr>
          <p:cNvSpPr/>
          <p:nvPr/>
        </p:nvSpPr>
        <p:spPr>
          <a:xfrm>
            <a:off x="8006867" y="4481340"/>
            <a:ext cx="1038876" cy="645144"/>
          </a:xfrm>
          <a:prstGeom prst="downArrow">
            <a:avLst>
              <a:gd name="adj1" fmla="val 41532"/>
              <a:gd name="adj2" fmla="val 63276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573AA73-387C-47BB-8E55-0E5319F42A3F}"/>
              </a:ext>
            </a:extLst>
          </p:cNvPr>
          <p:cNvSpPr txBox="1"/>
          <p:nvPr/>
        </p:nvSpPr>
        <p:spPr>
          <a:xfrm>
            <a:off x="9949425" y="1211520"/>
            <a:ext cx="2108833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앱 서비스</a:t>
            </a: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EBD5CBA0-6083-40B6-853C-C4528B42E868}"/>
              </a:ext>
            </a:extLst>
          </p:cNvPr>
          <p:cNvCxnSpPr>
            <a:cxnSpLocks/>
          </p:cNvCxnSpPr>
          <p:nvPr/>
        </p:nvCxnSpPr>
        <p:spPr>
          <a:xfrm>
            <a:off x="9836492" y="1229618"/>
            <a:ext cx="0" cy="546935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4ABFCA79-270D-40A6-95E8-CC8369C8B40B}"/>
              </a:ext>
            </a:extLst>
          </p:cNvPr>
          <p:cNvSpPr/>
          <p:nvPr/>
        </p:nvSpPr>
        <p:spPr>
          <a:xfrm>
            <a:off x="10098741" y="2105467"/>
            <a:ext cx="1779225" cy="2648003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7D33784-7817-4F66-8B70-AE55DC249BFD}"/>
              </a:ext>
            </a:extLst>
          </p:cNvPr>
          <p:cNvSpPr/>
          <p:nvPr/>
        </p:nvSpPr>
        <p:spPr>
          <a:xfrm>
            <a:off x="10098742" y="3805607"/>
            <a:ext cx="1779223" cy="103887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12153D-25E8-44B7-B296-A65C1BF91C0A}"/>
              </a:ext>
            </a:extLst>
          </p:cNvPr>
          <p:cNvSpPr/>
          <p:nvPr/>
        </p:nvSpPr>
        <p:spPr>
          <a:xfrm>
            <a:off x="10294081" y="2566481"/>
            <a:ext cx="13885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유튜브 뉴스 </a:t>
            </a:r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요약 </a:t>
            </a:r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APP</a:t>
            </a:r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서비스</a:t>
            </a:r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39009C-4DCC-4590-95D9-21956B54C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37" y="2492071"/>
            <a:ext cx="664139" cy="26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6399CB1-4461-4E69-83A1-3E8E2E30F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188" y="5432378"/>
            <a:ext cx="951867" cy="407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7472D0E-BA2D-46D7-AB40-31EC43C15A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2" y="2206053"/>
            <a:ext cx="951867" cy="18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13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381" y="571500"/>
            <a:ext cx="7689237" cy="629055"/>
          </a:xfrm>
        </p:spPr>
        <p:txBody>
          <a:bodyPr>
            <a:noAutofit/>
          </a:bodyPr>
          <a:lstStyle/>
          <a:p>
            <a:pPr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</a:rPr>
              <a:t>Contents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F4C280-EBD2-4082-BB02-ECD24E177E15}"/>
              </a:ext>
            </a:extLst>
          </p:cNvPr>
          <p:cNvCxnSpPr>
            <a:cxnSpLocks/>
          </p:cNvCxnSpPr>
          <p:nvPr/>
        </p:nvCxnSpPr>
        <p:spPr>
          <a:xfrm>
            <a:off x="4852987" y="128587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B6E0B12-A408-4495-B774-2AADD69B71EB}"/>
              </a:ext>
            </a:extLst>
          </p:cNvPr>
          <p:cNvGrpSpPr/>
          <p:nvPr/>
        </p:nvGrpSpPr>
        <p:grpSpPr>
          <a:xfrm>
            <a:off x="1017786" y="3177147"/>
            <a:ext cx="1328958" cy="1328958"/>
            <a:chOff x="576042" y="4021821"/>
            <a:chExt cx="1328958" cy="132895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060D78A-1203-47B1-BBE7-66F8560B963F}"/>
                </a:ext>
              </a:extLst>
            </p:cNvPr>
            <p:cNvSpPr/>
            <p:nvPr/>
          </p:nvSpPr>
          <p:spPr>
            <a:xfrm>
              <a:off x="576042" y="4021821"/>
              <a:ext cx="1328958" cy="1328958"/>
            </a:xfrm>
            <a:prstGeom prst="ellipse">
              <a:avLst/>
            </a:prstGeom>
            <a:noFill/>
            <a:ln w="28575">
              <a:solidFill>
                <a:srgbClr val="F7F7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B82E820-1B33-478D-8CB5-920665B22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566" y="4295345"/>
              <a:ext cx="781910" cy="781910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67BB05EE-4BC6-4F84-AB93-B72A218C192D}"/>
              </a:ext>
            </a:extLst>
          </p:cNvPr>
          <p:cNvSpPr txBox="1"/>
          <p:nvPr/>
        </p:nvSpPr>
        <p:spPr>
          <a:xfrm>
            <a:off x="1086985" y="2505784"/>
            <a:ext cx="1190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배경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47F9576-E58E-49EC-87CD-7F624A44968B}"/>
              </a:ext>
            </a:extLst>
          </p:cNvPr>
          <p:cNvGrpSpPr/>
          <p:nvPr/>
        </p:nvGrpSpPr>
        <p:grpSpPr>
          <a:xfrm>
            <a:off x="2500312" y="2351896"/>
            <a:ext cx="9238148" cy="2154209"/>
            <a:chOff x="2500312" y="2351896"/>
            <a:chExt cx="9238148" cy="2154209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CA26B28-0BA9-4434-87D8-BF4D8D7A1AC7}"/>
                </a:ext>
              </a:extLst>
            </p:cNvPr>
            <p:cNvGrpSpPr/>
            <p:nvPr/>
          </p:nvGrpSpPr>
          <p:grpSpPr>
            <a:xfrm>
              <a:off x="3224653" y="3177147"/>
              <a:ext cx="1328958" cy="1328958"/>
              <a:chOff x="2397736" y="4021821"/>
              <a:chExt cx="1328958" cy="1328958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B2C406F6-36DC-4D36-BC71-225CCF575B44}"/>
                  </a:ext>
                </a:extLst>
              </p:cNvPr>
              <p:cNvSpPr/>
              <p:nvPr/>
            </p:nvSpPr>
            <p:spPr>
              <a:xfrm>
                <a:off x="2397736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AFE6EDCC-A68F-4CF2-B190-710E8EDBB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71615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3DE9205-D6F0-46C5-B566-AE3072E3FFDC}"/>
                </a:ext>
              </a:extLst>
            </p:cNvPr>
            <p:cNvGrpSpPr/>
            <p:nvPr/>
          </p:nvGrpSpPr>
          <p:grpSpPr>
            <a:xfrm>
              <a:off x="5431520" y="3177147"/>
              <a:ext cx="1328958" cy="1328958"/>
              <a:chOff x="5260069" y="4021821"/>
              <a:chExt cx="1328958" cy="1328958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F867B0C6-AB8A-4924-A0C9-43EB7947CA0B}"/>
                  </a:ext>
                </a:extLst>
              </p:cNvPr>
              <p:cNvSpPr/>
              <p:nvPr/>
            </p:nvSpPr>
            <p:spPr>
              <a:xfrm>
                <a:off x="5260069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CD8FE39F-FEC7-4A54-AD8D-089FE63CED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3948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CAFF260A-9CD4-4B6A-8CF7-3FD2737FAC18}"/>
                </a:ext>
              </a:extLst>
            </p:cNvPr>
            <p:cNvGrpSpPr/>
            <p:nvPr/>
          </p:nvGrpSpPr>
          <p:grpSpPr>
            <a:xfrm>
              <a:off x="7638387" y="3177147"/>
              <a:ext cx="1328958" cy="1328958"/>
              <a:chOff x="7626110" y="3170873"/>
              <a:chExt cx="1328958" cy="132895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FBCBE219-8448-476E-B6D6-A318FAB1E67D}"/>
                  </a:ext>
                </a:extLst>
              </p:cNvPr>
              <p:cNvSpPr/>
              <p:nvPr/>
            </p:nvSpPr>
            <p:spPr>
              <a:xfrm>
                <a:off x="7626110" y="3170873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00204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B1A44C5D-0F33-476C-82EE-5F5516CBD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99989" y="3444397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E60141F-12E1-4C85-B70D-9BAFE942C1D2}"/>
                </a:ext>
              </a:extLst>
            </p:cNvPr>
            <p:cNvGrpSpPr/>
            <p:nvPr/>
          </p:nvGrpSpPr>
          <p:grpSpPr>
            <a:xfrm>
              <a:off x="9845255" y="3177147"/>
              <a:ext cx="1328958" cy="1328958"/>
              <a:chOff x="9689195" y="4021821"/>
              <a:chExt cx="1328958" cy="132895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BE5463AE-D157-4948-B022-665F87FC3710}"/>
                  </a:ext>
                </a:extLst>
              </p:cNvPr>
              <p:cNvSpPr/>
              <p:nvPr/>
            </p:nvSpPr>
            <p:spPr>
              <a:xfrm>
                <a:off x="9689195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2ACAA759-1787-4105-A076-46D58C27B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63074" y="429534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45D33C-29F1-4A60-9C96-01DE0C8D9E10}"/>
                </a:ext>
              </a:extLst>
            </p:cNvPr>
            <p:cNvSpPr txBox="1"/>
            <p:nvPr/>
          </p:nvSpPr>
          <p:spPr>
            <a:xfrm>
              <a:off x="2942316" y="2505784"/>
              <a:ext cx="18936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활용데이터 정의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1C4564D-49F5-43F8-AE78-B5F30A438697}"/>
                </a:ext>
              </a:extLst>
            </p:cNvPr>
            <p:cNvSpPr txBox="1"/>
            <p:nvPr/>
          </p:nvSpPr>
          <p:spPr>
            <a:xfrm>
              <a:off x="5149183" y="2351896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데이터 처리방안 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분석기법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5F0ED4-94E9-4D35-942A-BC9149E95742}"/>
                </a:ext>
              </a:extLst>
            </p:cNvPr>
            <p:cNvSpPr txBox="1"/>
            <p:nvPr/>
          </p:nvSpPr>
          <p:spPr>
            <a:xfrm>
              <a:off x="7339012" y="2505784"/>
              <a:ext cx="18936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rgbClr val="00204A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분석결과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14BDDB3-DDBE-4959-81B6-1228E90C6933}"/>
                </a:ext>
              </a:extLst>
            </p:cNvPr>
            <p:cNvSpPr txBox="1"/>
            <p:nvPr/>
          </p:nvSpPr>
          <p:spPr>
            <a:xfrm>
              <a:off x="9281008" y="2505784"/>
              <a:ext cx="2457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활용방안 및 기대효과</a:t>
              </a: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AA669AB-D090-4285-8955-ACE2D631D5D5}"/>
                </a:ext>
              </a:extLst>
            </p:cNvPr>
            <p:cNvCxnSpPr>
              <a:cxnSpLocks/>
            </p:cNvCxnSpPr>
            <p:nvPr/>
          </p:nvCxnSpPr>
          <p:spPr>
            <a:xfrm>
              <a:off x="2500312" y="3841271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7BC3BA9D-DE3A-4AAE-B564-773F95E03950}"/>
                </a:ext>
              </a:extLst>
            </p:cNvPr>
            <p:cNvCxnSpPr>
              <a:cxnSpLocks/>
            </p:cNvCxnSpPr>
            <p:nvPr/>
          </p:nvCxnSpPr>
          <p:spPr>
            <a:xfrm>
              <a:off x="4729162" y="3815065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1F8727DB-C5EB-4151-9159-512E925807D1}"/>
                </a:ext>
              </a:extLst>
            </p:cNvPr>
            <p:cNvCxnSpPr>
              <a:cxnSpLocks/>
            </p:cNvCxnSpPr>
            <p:nvPr/>
          </p:nvCxnSpPr>
          <p:spPr>
            <a:xfrm>
              <a:off x="6929437" y="3788859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9220B756-CD6B-4D24-8413-F0916CF64C38}"/>
                </a:ext>
              </a:extLst>
            </p:cNvPr>
            <p:cNvCxnSpPr>
              <a:cxnSpLocks/>
            </p:cNvCxnSpPr>
            <p:nvPr/>
          </p:nvCxnSpPr>
          <p:spPr>
            <a:xfrm>
              <a:off x="9139237" y="3762653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슬라이드 번호 개체 틀 2">
            <a:extLst>
              <a:ext uri="{FF2B5EF4-FFF2-40B4-BE49-F238E27FC236}">
                <a16:creationId xmlns:a16="http://schemas.microsoft.com/office/drawing/2014/main" id="{53066AB5-B165-44CD-B637-3BA4CD2B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14</a:t>
            </a:fld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35BAF4C-4477-4753-A0FB-57E261AB30C1}"/>
              </a:ext>
            </a:extLst>
          </p:cNvPr>
          <p:cNvGrpSpPr/>
          <p:nvPr/>
        </p:nvGrpSpPr>
        <p:grpSpPr>
          <a:xfrm>
            <a:off x="7572407" y="4641891"/>
            <a:ext cx="1789308" cy="925529"/>
            <a:chOff x="1409702" y="4588038"/>
            <a:chExt cx="1958058" cy="531475"/>
          </a:xfrm>
          <a:solidFill>
            <a:srgbClr val="F7F7F7"/>
          </a:solidFill>
        </p:grpSpPr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2E432498-9143-4642-BA5D-C869C644A83B}"/>
                </a:ext>
              </a:extLst>
            </p:cNvPr>
            <p:cNvSpPr/>
            <p:nvPr/>
          </p:nvSpPr>
          <p:spPr>
            <a:xfrm>
              <a:off x="1638300" y="4588038"/>
              <a:ext cx="342900" cy="234286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AB99BFCE-BD9E-4824-97B8-4705656E4870}"/>
                </a:ext>
              </a:extLst>
            </p:cNvPr>
            <p:cNvSpPr/>
            <p:nvPr/>
          </p:nvSpPr>
          <p:spPr>
            <a:xfrm>
              <a:off x="1409702" y="4682714"/>
              <a:ext cx="1958058" cy="43679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최종 선정 모델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중요 변수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0166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381" y="571500"/>
            <a:ext cx="7689237" cy="629055"/>
          </a:xfrm>
        </p:spPr>
        <p:txBody>
          <a:bodyPr>
            <a:noAutofit/>
          </a:bodyPr>
          <a:lstStyle/>
          <a:p>
            <a:pPr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</a:rPr>
              <a:t>Contents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F4C280-EBD2-4082-BB02-ECD24E177E15}"/>
              </a:ext>
            </a:extLst>
          </p:cNvPr>
          <p:cNvCxnSpPr>
            <a:cxnSpLocks/>
          </p:cNvCxnSpPr>
          <p:nvPr/>
        </p:nvCxnSpPr>
        <p:spPr>
          <a:xfrm>
            <a:off x="4852987" y="128587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B6E0B12-A408-4495-B774-2AADD69B71EB}"/>
              </a:ext>
            </a:extLst>
          </p:cNvPr>
          <p:cNvGrpSpPr/>
          <p:nvPr/>
        </p:nvGrpSpPr>
        <p:grpSpPr>
          <a:xfrm>
            <a:off x="1017786" y="3177147"/>
            <a:ext cx="1328958" cy="1328958"/>
            <a:chOff x="576042" y="4021821"/>
            <a:chExt cx="1328958" cy="132895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060D78A-1203-47B1-BBE7-66F8560B963F}"/>
                </a:ext>
              </a:extLst>
            </p:cNvPr>
            <p:cNvSpPr/>
            <p:nvPr/>
          </p:nvSpPr>
          <p:spPr>
            <a:xfrm>
              <a:off x="576042" y="4021821"/>
              <a:ext cx="1328958" cy="1328958"/>
            </a:xfrm>
            <a:prstGeom prst="ellipse">
              <a:avLst/>
            </a:prstGeom>
            <a:noFill/>
            <a:ln w="28575">
              <a:solidFill>
                <a:srgbClr val="F7F7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B82E820-1B33-478D-8CB5-920665B22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566" y="4295345"/>
              <a:ext cx="781910" cy="781910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67BB05EE-4BC6-4F84-AB93-B72A218C192D}"/>
              </a:ext>
            </a:extLst>
          </p:cNvPr>
          <p:cNvSpPr txBox="1"/>
          <p:nvPr/>
        </p:nvSpPr>
        <p:spPr>
          <a:xfrm>
            <a:off x="1086985" y="2505784"/>
            <a:ext cx="1190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배경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47F9576-E58E-49EC-87CD-7F624A44968B}"/>
              </a:ext>
            </a:extLst>
          </p:cNvPr>
          <p:cNvGrpSpPr/>
          <p:nvPr/>
        </p:nvGrpSpPr>
        <p:grpSpPr>
          <a:xfrm>
            <a:off x="2500312" y="2351896"/>
            <a:ext cx="9238148" cy="2154209"/>
            <a:chOff x="2500312" y="2351896"/>
            <a:chExt cx="9238148" cy="2154209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CA26B28-0BA9-4434-87D8-BF4D8D7A1AC7}"/>
                </a:ext>
              </a:extLst>
            </p:cNvPr>
            <p:cNvGrpSpPr/>
            <p:nvPr/>
          </p:nvGrpSpPr>
          <p:grpSpPr>
            <a:xfrm>
              <a:off x="3224653" y="3177147"/>
              <a:ext cx="1328958" cy="1328958"/>
              <a:chOff x="2397736" y="4021821"/>
              <a:chExt cx="1328958" cy="1328958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B2C406F6-36DC-4D36-BC71-225CCF575B44}"/>
                  </a:ext>
                </a:extLst>
              </p:cNvPr>
              <p:cNvSpPr/>
              <p:nvPr/>
            </p:nvSpPr>
            <p:spPr>
              <a:xfrm>
                <a:off x="2397736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AFE6EDCC-A68F-4CF2-B190-710E8EDBB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71615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3DE9205-D6F0-46C5-B566-AE3072E3FFDC}"/>
                </a:ext>
              </a:extLst>
            </p:cNvPr>
            <p:cNvGrpSpPr/>
            <p:nvPr/>
          </p:nvGrpSpPr>
          <p:grpSpPr>
            <a:xfrm>
              <a:off x="5431520" y="3177147"/>
              <a:ext cx="1328958" cy="1328958"/>
              <a:chOff x="5260069" y="4021821"/>
              <a:chExt cx="1328958" cy="1328958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F867B0C6-AB8A-4924-A0C9-43EB7947CA0B}"/>
                  </a:ext>
                </a:extLst>
              </p:cNvPr>
              <p:cNvSpPr/>
              <p:nvPr/>
            </p:nvSpPr>
            <p:spPr>
              <a:xfrm>
                <a:off x="5260069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CD8FE39F-FEC7-4A54-AD8D-089FE63CED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3948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CAFF260A-9CD4-4B6A-8CF7-3FD2737FAC18}"/>
                </a:ext>
              </a:extLst>
            </p:cNvPr>
            <p:cNvGrpSpPr/>
            <p:nvPr/>
          </p:nvGrpSpPr>
          <p:grpSpPr>
            <a:xfrm>
              <a:off x="7638387" y="3177147"/>
              <a:ext cx="1328958" cy="1328958"/>
              <a:chOff x="7626110" y="3170873"/>
              <a:chExt cx="1328958" cy="132895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FBCBE219-8448-476E-B6D6-A318FAB1E67D}"/>
                  </a:ext>
                </a:extLst>
              </p:cNvPr>
              <p:cNvSpPr/>
              <p:nvPr/>
            </p:nvSpPr>
            <p:spPr>
              <a:xfrm>
                <a:off x="7626110" y="3170873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B1A44C5D-0F33-476C-82EE-5F5516CBD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99989" y="3444397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E60141F-12E1-4C85-B70D-9BAFE942C1D2}"/>
                </a:ext>
              </a:extLst>
            </p:cNvPr>
            <p:cNvGrpSpPr/>
            <p:nvPr/>
          </p:nvGrpSpPr>
          <p:grpSpPr>
            <a:xfrm>
              <a:off x="9845255" y="3177147"/>
              <a:ext cx="1328958" cy="1328958"/>
              <a:chOff x="9689195" y="4021821"/>
              <a:chExt cx="1328958" cy="132895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BE5463AE-D157-4948-B022-665F87FC3710}"/>
                  </a:ext>
                </a:extLst>
              </p:cNvPr>
              <p:cNvSpPr/>
              <p:nvPr/>
            </p:nvSpPr>
            <p:spPr>
              <a:xfrm>
                <a:off x="9689195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00204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2ACAA759-1787-4105-A076-46D58C27B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63074" y="429534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45D33C-29F1-4A60-9C96-01DE0C8D9E10}"/>
                </a:ext>
              </a:extLst>
            </p:cNvPr>
            <p:cNvSpPr txBox="1"/>
            <p:nvPr/>
          </p:nvSpPr>
          <p:spPr>
            <a:xfrm>
              <a:off x="2942316" y="2505784"/>
              <a:ext cx="18936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활용데이터 정의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1C4564D-49F5-43F8-AE78-B5F30A438697}"/>
                </a:ext>
              </a:extLst>
            </p:cNvPr>
            <p:cNvSpPr txBox="1"/>
            <p:nvPr/>
          </p:nvSpPr>
          <p:spPr>
            <a:xfrm>
              <a:off x="5149183" y="2351896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데이터 처리방안 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분석기법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5F0ED4-94E9-4D35-942A-BC9149E95742}"/>
                </a:ext>
              </a:extLst>
            </p:cNvPr>
            <p:cNvSpPr txBox="1"/>
            <p:nvPr/>
          </p:nvSpPr>
          <p:spPr>
            <a:xfrm>
              <a:off x="7339012" y="2505784"/>
              <a:ext cx="18936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분석결과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14BDDB3-DDBE-4959-81B6-1228E90C6933}"/>
                </a:ext>
              </a:extLst>
            </p:cNvPr>
            <p:cNvSpPr txBox="1"/>
            <p:nvPr/>
          </p:nvSpPr>
          <p:spPr>
            <a:xfrm>
              <a:off x="9281008" y="2505784"/>
              <a:ext cx="2457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rgbClr val="00204A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활용방안 및 기대효과</a:t>
              </a: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AA669AB-D090-4285-8955-ACE2D631D5D5}"/>
                </a:ext>
              </a:extLst>
            </p:cNvPr>
            <p:cNvCxnSpPr>
              <a:cxnSpLocks/>
            </p:cNvCxnSpPr>
            <p:nvPr/>
          </p:nvCxnSpPr>
          <p:spPr>
            <a:xfrm>
              <a:off x="2500312" y="3841271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7BC3BA9D-DE3A-4AAE-B564-773F95E03950}"/>
                </a:ext>
              </a:extLst>
            </p:cNvPr>
            <p:cNvCxnSpPr>
              <a:cxnSpLocks/>
            </p:cNvCxnSpPr>
            <p:nvPr/>
          </p:nvCxnSpPr>
          <p:spPr>
            <a:xfrm>
              <a:off x="4729162" y="3815065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1F8727DB-C5EB-4151-9159-512E925807D1}"/>
                </a:ext>
              </a:extLst>
            </p:cNvPr>
            <p:cNvCxnSpPr>
              <a:cxnSpLocks/>
            </p:cNvCxnSpPr>
            <p:nvPr/>
          </p:nvCxnSpPr>
          <p:spPr>
            <a:xfrm>
              <a:off x="6929437" y="3788859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9220B756-CD6B-4D24-8413-F0916CF64C38}"/>
                </a:ext>
              </a:extLst>
            </p:cNvPr>
            <p:cNvCxnSpPr>
              <a:cxnSpLocks/>
            </p:cNvCxnSpPr>
            <p:nvPr/>
          </p:nvCxnSpPr>
          <p:spPr>
            <a:xfrm>
              <a:off x="9139237" y="3762653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슬라이드 번호 개체 틀 2">
            <a:extLst>
              <a:ext uri="{FF2B5EF4-FFF2-40B4-BE49-F238E27FC236}">
                <a16:creationId xmlns:a16="http://schemas.microsoft.com/office/drawing/2014/main" id="{428FF565-160F-46C4-8718-2B7587372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15</a:t>
            </a:fld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18DD812-6B43-4B33-B5C9-973DFBA2D206}"/>
              </a:ext>
            </a:extLst>
          </p:cNvPr>
          <p:cNvGrpSpPr/>
          <p:nvPr/>
        </p:nvGrpSpPr>
        <p:grpSpPr>
          <a:xfrm>
            <a:off x="9845255" y="4641893"/>
            <a:ext cx="1328958" cy="844509"/>
            <a:chOff x="1409702" y="4588038"/>
            <a:chExt cx="1958058" cy="484950"/>
          </a:xfrm>
          <a:solidFill>
            <a:srgbClr val="F7F7F7"/>
          </a:solidFill>
        </p:grpSpPr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FF8C00AE-CFBD-4640-84CC-032743D7AA66}"/>
                </a:ext>
              </a:extLst>
            </p:cNvPr>
            <p:cNvSpPr/>
            <p:nvPr/>
          </p:nvSpPr>
          <p:spPr>
            <a:xfrm>
              <a:off x="1638300" y="4588038"/>
              <a:ext cx="342900" cy="234286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C1872078-D350-4694-AF10-F38B93291E4C}"/>
                </a:ext>
              </a:extLst>
            </p:cNvPr>
            <p:cNvSpPr/>
            <p:nvPr/>
          </p:nvSpPr>
          <p:spPr>
            <a:xfrm>
              <a:off x="1409702" y="4682714"/>
              <a:ext cx="1958058" cy="39027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활용방안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기대효과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7011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활용방안 </a:t>
            </a:r>
            <a:r>
              <a:rPr lang="en-US" altLang="ko-KR" dirty="0"/>
              <a:t>&amp;</a:t>
            </a:r>
            <a:r>
              <a:rPr lang="ko-KR" altLang="en-US" dirty="0"/>
              <a:t> 기대효과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46AAAA1-F905-4740-B5F3-4F4F7906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A724F-F52D-437F-8F8F-A4C1CD3E6E8D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kern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활용방안</a:t>
            </a:r>
          </a:p>
        </p:txBody>
      </p:sp>
      <p:pic>
        <p:nvPicPr>
          <p:cNvPr id="1026" name="Picture 2" descr="Phone in hand PNG">
            <a:extLst>
              <a:ext uri="{FF2B5EF4-FFF2-40B4-BE49-F238E27FC236}">
                <a16:creationId xmlns:a16="http://schemas.microsoft.com/office/drawing/2014/main" id="{1809FFF3-C7B4-492C-B917-7B7B9343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9274" y="0"/>
            <a:ext cx="4587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F94133B-31F9-4813-B6FE-8EAB03B9B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6634" y="1371600"/>
            <a:ext cx="1488094" cy="115983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95508AF-5050-4CCA-A23A-3B6F2ADE7DAC}"/>
              </a:ext>
            </a:extLst>
          </p:cNvPr>
          <p:cNvSpPr txBox="1"/>
          <p:nvPr/>
        </p:nvSpPr>
        <p:spPr>
          <a:xfrm>
            <a:off x="9244728" y="1371600"/>
            <a:ext cx="1150582" cy="9387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EBBF7D-7775-42C1-B10E-25A0730C8E09}"/>
              </a:ext>
            </a:extLst>
          </p:cNvPr>
          <p:cNvSpPr/>
          <p:nvPr/>
        </p:nvSpPr>
        <p:spPr>
          <a:xfrm>
            <a:off x="580274" y="1371600"/>
            <a:ext cx="5971467" cy="3989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48EF6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어플리케이션 구현</a:t>
            </a:r>
            <a:endParaRPr lang="en-US" altLang="ko-KR" sz="3200" dirty="0">
              <a:solidFill>
                <a:srgbClr val="448EF6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005792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579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내용요약</a:t>
            </a:r>
            <a:endParaRPr lang="en-US" altLang="ko-KR" sz="14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네이버와 다음 뉴스의 요약 결과를 학습한 모델을 활용하여 유튜브에서 영상 요약 서비스 제공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영상을 클릭하면 원본 영상이 있는 유튜브 페이지로 이동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요약 정보에서 키워드 추출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키워드를 클릭하면 해당 키워드가 나타난 구간으로 바로 이동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88150A-53FB-47CA-8792-E38FFEA2D8D7}"/>
              </a:ext>
            </a:extLst>
          </p:cNvPr>
          <p:cNvSpPr/>
          <p:nvPr/>
        </p:nvSpPr>
        <p:spPr>
          <a:xfrm>
            <a:off x="580274" y="5191916"/>
            <a:ext cx="6028870" cy="93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579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댓글요약</a:t>
            </a:r>
            <a:endParaRPr lang="en-US" altLang="ko-KR" sz="14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이모티콘 등 구어체의 특수성을 반영한 요약 정보를 제공</a:t>
            </a:r>
            <a:endParaRPr lang="en-US" altLang="ko-KR" sz="1400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C22F012-EDCD-4EC5-8195-BC1CD7871BB3}"/>
              </a:ext>
            </a:extLst>
          </p:cNvPr>
          <p:cNvSpPr/>
          <p:nvPr/>
        </p:nvSpPr>
        <p:spPr>
          <a:xfrm>
            <a:off x="7600951" y="478971"/>
            <a:ext cx="2429327" cy="80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rgbClr val="C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KoPubWorld돋움체_Pro Light" panose="00000300000000000000" pitchFamily="50" charset="-127"/>
              </a:rPr>
              <a:t>YouTube</a:t>
            </a:r>
            <a:endParaRPr lang="en-US" altLang="ko-KR" sz="14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KoPubWorld돋움체_Pro Light" panose="00000300000000000000" pitchFamily="50" charset="-127"/>
            </a:endParaRPr>
          </a:p>
          <a:p>
            <a:pPr algn="ctr"/>
            <a:r>
              <a:rPr lang="en-US" altLang="ko-KR" sz="1400" b="1" dirty="0">
                <a:solidFill>
                  <a:srgbClr val="C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KoPubWorld돋움체_Pro Light" panose="00000300000000000000" pitchFamily="50" charset="-127"/>
              </a:rPr>
              <a:t>News Summary</a:t>
            </a:r>
            <a:endParaRPr lang="ko-KR" altLang="en-US" sz="140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KoPubWorld돋움체_Pro Light" panose="000003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A67C21-9F58-44EF-BB0D-8BBC42D3A538}"/>
              </a:ext>
            </a:extLst>
          </p:cNvPr>
          <p:cNvSpPr txBox="1"/>
          <p:nvPr/>
        </p:nvSpPr>
        <p:spPr>
          <a:xfrm>
            <a:off x="7702323" y="2619107"/>
            <a:ext cx="2518027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키워드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키워드</a:t>
            </a:r>
            <a:endParaRPr lang="ko-KR" altLang="en-US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AE2C9D-57D0-43B3-BCDC-DBC41B3B5781}"/>
              </a:ext>
            </a:extLst>
          </p:cNvPr>
          <p:cNvSpPr txBox="1"/>
          <p:nvPr/>
        </p:nvSpPr>
        <p:spPr>
          <a:xfrm>
            <a:off x="9244728" y="3335282"/>
            <a:ext cx="1150582" cy="9387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E599C4-7C53-4FB0-A4A7-59EB11E3B22A}"/>
              </a:ext>
            </a:extLst>
          </p:cNvPr>
          <p:cNvSpPr txBox="1"/>
          <p:nvPr/>
        </p:nvSpPr>
        <p:spPr>
          <a:xfrm>
            <a:off x="7702323" y="4582789"/>
            <a:ext cx="2518027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키워드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키워드</a:t>
            </a:r>
            <a:endParaRPr lang="ko-KR" altLang="en-US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A8CF3FA-85BB-41E5-81EA-745644A748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9228" y="3336227"/>
            <a:ext cx="1445500" cy="11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304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활용방안 </a:t>
            </a:r>
            <a:r>
              <a:rPr lang="en-US" altLang="ko-KR" dirty="0"/>
              <a:t>&amp;</a:t>
            </a:r>
            <a:r>
              <a:rPr lang="ko-KR" altLang="en-US" dirty="0"/>
              <a:t> 기대효과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46AAAA1-F905-4740-B5F3-4F4F7906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A724F-F52D-437F-8F8F-A4C1CD3E6E8D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기대효과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9AB7907-1A81-4782-B30B-FBBC9D9E07C5}"/>
              </a:ext>
            </a:extLst>
          </p:cNvPr>
          <p:cNvGrpSpPr/>
          <p:nvPr/>
        </p:nvGrpSpPr>
        <p:grpSpPr>
          <a:xfrm>
            <a:off x="447729" y="3013159"/>
            <a:ext cx="11610531" cy="1430486"/>
            <a:chOff x="401258" y="2984353"/>
            <a:chExt cx="12167931" cy="1430486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B2C3919-5BDF-4B9B-91F7-08D09F646476}"/>
                </a:ext>
              </a:extLst>
            </p:cNvPr>
            <p:cNvSpPr/>
            <p:nvPr/>
          </p:nvSpPr>
          <p:spPr>
            <a:xfrm>
              <a:off x="401258" y="3953174"/>
              <a:ext cx="129394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언론채널</a:t>
              </a:r>
              <a:endParaRPr lang="ko-KR" altLang="en-US" sz="2400" dirty="0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F42DFAD-5519-4377-8BF6-C23D5B462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639" y="2984353"/>
              <a:ext cx="932400" cy="9324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F501F42-D561-484D-8E25-73278EB74181}"/>
                </a:ext>
              </a:extLst>
            </p:cNvPr>
            <p:cNvSpPr txBox="1"/>
            <p:nvPr/>
          </p:nvSpPr>
          <p:spPr>
            <a:xfrm>
              <a:off x="1765621" y="3090525"/>
              <a:ext cx="10803568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시청자들의 선택의 폭이 증가하여 경쟁력 확보를 위한 정확한 정보전달로 언론 신뢰도 향상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기존에 긴 기사 </a:t>
              </a: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/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영상은 보지 않던 신규 시청자 유입 창출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3F04EC0-A547-462B-B6BA-B6E30CCC94A2}"/>
              </a:ext>
            </a:extLst>
          </p:cNvPr>
          <p:cNvGrpSpPr/>
          <p:nvPr/>
        </p:nvGrpSpPr>
        <p:grpSpPr>
          <a:xfrm>
            <a:off x="540089" y="1385659"/>
            <a:ext cx="6811716" cy="1459141"/>
            <a:chOff x="6909367" y="1986877"/>
            <a:chExt cx="6811716" cy="145914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CA6DDD-4E25-48D2-B8DD-E95EC7182226}"/>
                </a:ext>
              </a:extLst>
            </p:cNvPr>
            <p:cNvSpPr txBox="1"/>
            <p:nvPr/>
          </p:nvSpPr>
          <p:spPr>
            <a:xfrm>
              <a:off x="8118870" y="2024382"/>
              <a:ext cx="5602213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정보의 홍수 속에서 양질의 정보 선택 용이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시간 단축을 통한 효율적 컨텐츠 소비 가능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E681D129-36B7-4EBD-B27F-71095AECD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1480" y="1986877"/>
              <a:ext cx="932400" cy="932400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B14C0F2-8E44-46B7-B6B9-435F6E1D7531}"/>
                </a:ext>
              </a:extLst>
            </p:cNvPr>
            <p:cNvSpPr/>
            <p:nvPr/>
          </p:nvSpPr>
          <p:spPr>
            <a:xfrm>
              <a:off x="6909367" y="2984353"/>
              <a:ext cx="10166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소비자</a:t>
              </a:r>
              <a:endParaRPr lang="en-US" altLang="ko-KR" sz="2400" b="1" dirty="0">
                <a:solidFill>
                  <a:srgbClr val="005792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64BA6DF-5E05-4FD3-9F2F-846D079D29F6}"/>
              </a:ext>
            </a:extLst>
          </p:cNvPr>
          <p:cNvGrpSpPr/>
          <p:nvPr/>
        </p:nvGrpSpPr>
        <p:grpSpPr>
          <a:xfrm>
            <a:off x="297234" y="4616539"/>
            <a:ext cx="9900968" cy="1566959"/>
            <a:chOff x="145123" y="4371711"/>
            <a:chExt cx="9900968" cy="1566959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8DAB35A6-4177-42B2-BAE5-0406AD229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892" y="4371711"/>
              <a:ext cx="932400" cy="932400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2EEDE2D-CD6B-495C-A37E-051524C7EFA2}"/>
                </a:ext>
              </a:extLst>
            </p:cNvPr>
            <p:cNvSpPr/>
            <p:nvPr/>
          </p:nvSpPr>
          <p:spPr>
            <a:xfrm>
              <a:off x="145123" y="5477005"/>
              <a:ext cx="150233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정부</a:t>
              </a:r>
              <a:r>
                <a:rPr lang="en-US" altLang="ko-KR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(</a:t>
              </a:r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사회</a:t>
              </a:r>
              <a:r>
                <a:rPr lang="en-US" altLang="ko-KR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)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F60533D-1BF5-4C9E-B848-016D9F087929}"/>
                </a:ext>
              </a:extLst>
            </p:cNvPr>
            <p:cNvSpPr/>
            <p:nvPr/>
          </p:nvSpPr>
          <p:spPr>
            <a:xfrm>
              <a:off x="1597481" y="4570670"/>
              <a:ext cx="8448610" cy="977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유튜브 알고리즘으로 인한 확증편향을 방지하여 국민 지식수준 향상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타임푸어</a:t>
              </a: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(Time Poor)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족의 뉴스 소비를 촉진시킴으로써 정보격차 해소에 일조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0016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슬라이드 번호 개체 틀 2">
            <a:extLst>
              <a:ext uri="{FF2B5EF4-FFF2-40B4-BE49-F238E27FC236}">
                <a16:creationId xmlns:a16="http://schemas.microsoft.com/office/drawing/2014/main" id="{360E6A33-6827-4985-B957-820EC56DE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37" name="제목 1">
            <a:extLst>
              <a:ext uri="{FF2B5EF4-FFF2-40B4-BE49-F238E27FC236}">
                <a16:creationId xmlns:a16="http://schemas.microsoft.com/office/drawing/2014/main" id="{F09781CE-B58C-4BBE-8259-76F9385626A4}"/>
              </a:ext>
            </a:extLst>
          </p:cNvPr>
          <p:cNvSpPr txBox="1">
            <a:spLocks/>
          </p:cNvSpPr>
          <p:nvPr/>
        </p:nvSpPr>
        <p:spPr>
          <a:xfrm>
            <a:off x="2251381" y="2797160"/>
            <a:ext cx="7689237" cy="6290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defRPr>
            </a:lvl1pPr>
          </a:lstStyle>
          <a:p>
            <a:pPr>
              <a:lnSpc>
                <a:spcPts val="4800"/>
              </a:lnSpc>
            </a:pPr>
            <a:r>
              <a:rPr lang="en-US" altLang="ko-KR" sz="4000">
                <a:solidFill>
                  <a:srgbClr val="005792"/>
                </a:solidFill>
              </a:rPr>
              <a:t>Appendix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9CACE26A-44C6-4299-8B9C-93986B545D75}"/>
              </a:ext>
            </a:extLst>
          </p:cNvPr>
          <p:cNvCxnSpPr>
            <a:cxnSpLocks/>
          </p:cNvCxnSpPr>
          <p:nvPr/>
        </p:nvCxnSpPr>
        <p:spPr>
          <a:xfrm>
            <a:off x="4852987" y="351153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546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F8A6DD-F2AC-4C1A-8586-E36DFB456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Reference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9C1237-15E3-4044-A3C1-69E03F60B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160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992E39-7A74-45A9-BC6F-9DD2EAEC1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5235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381" y="571500"/>
            <a:ext cx="7689237" cy="629055"/>
          </a:xfrm>
        </p:spPr>
        <p:txBody>
          <a:bodyPr>
            <a:noAutofit/>
          </a:bodyPr>
          <a:lstStyle/>
          <a:p>
            <a:pPr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</a:rPr>
              <a:t>Contents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F4C280-EBD2-4082-BB02-ECD24E177E15}"/>
              </a:ext>
            </a:extLst>
          </p:cNvPr>
          <p:cNvCxnSpPr>
            <a:cxnSpLocks/>
          </p:cNvCxnSpPr>
          <p:nvPr/>
        </p:nvCxnSpPr>
        <p:spPr>
          <a:xfrm>
            <a:off x="4852987" y="128587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5CF95B87-0E0B-4892-9305-132A4D3B9BCB}"/>
              </a:ext>
            </a:extLst>
          </p:cNvPr>
          <p:cNvGrpSpPr/>
          <p:nvPr/>
        </p:nvGrpSpPr>
        <p:grpSpPr>
          <a:xfrm>
            <a:off x="1017786" y="2351896"/>
            <a:ext cx="10720674" cy="2154209"/>
            <a:chOff x="1017786" y="2345622"/>
            <a:chExt cx="10720674" cy="2154209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015B0EB-E139-416E-A502-A28A075E1BB1}"/>
                </a:ext>
              </a:extLst>
            </p:cNvPr>
            <p:cNvGrpSpPr/>
            <p:nvPr/>
          </p:nvGrpSpPr>
          <p:grpSpPr>
            <a:xfrm>
              <a:off x="1017786" y="3170873"/>
              <a:ext cx="10156427" cy="1328958"/>
              <a:chOff x="968066" y="3170873"/>
              <a:chExt cx="10156427" cy="1328958"/>
            </a:xfrm>
          </p:grpSpPr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CB6E0B12-A408-4495-B774-2AADD69B71EB}"/>
                  </a:ext>
                </a:extLst>
              </p:cNvPr>
              <p:cNvGrpSpPr/>
              <p:nvPr/>
            </p:nvGrpSpPr>
            <p:grpSpPr>
              <a:xfrm>
                <a:off x="968066" y="3170873"/>
                <a:ext cx="1328958" cy="1328958"/>
                <a:chOff x="576042" y="4021821"/>
                <a:chExt cx="1328958" cy="1328958"/>
              </a:xfrm>
            </p:grpSpPr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C060D78A-1203-47B1-BBE7-66F8560B963F}"/>
                    </a:ext>
                  </a:extLst>
                </p:cNvPr>
                <p:cNvSpPr/>
                <p:nvPr/>
              </p:nvSpPr>
              <p:spPr>
                <a:xfrm>
                  <a:off x="576042" y="4021821"/>
                  <a:ext cx="1328958" cy="1328958"/>
                </a:xfrm>
                <a:prstGeom prst="ellipse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pic>
              <p:nvPicPr>
                <p:cNvPr id="12" name="그림 11">
                  <a:extLst>
                    <a:ext uri="{FF2B5EF4-FFF2-40B4-BE49-F238E27FC236}">
                      <a16:creationId xmlns:a16="http://schemas.microsoft.com/office/drawing/2014/main" id="{DB82E820-1B33-478D-8CB5-920665B22C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49566" y="4295345"/>
                  <a:ext cx="781910" cy="781910"/>
                </a:xfrm>
                <a:prstGeom prst="rect">
                  <a:avLst/>
                </a:prstGeom>
              </p:spPr>
            </p:pic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8CA26B28-0BA9-4434-87D8-BF4D8D7A1AC7}"/>
                  </a:ext>
                </a:extLst>
              </p:cNvPr>
              <p:cNvGrpSpPr/>
              <p:nvPr/>
            </p:nvGrpSpPr>
            <p:grpSpPr>
              <a:xfrm>
                <a:off x="3174933" y="3170873"/>
                <a:ext cx="1328958" cy="1328958"/>
                <a:chOff x="2397736" y="4021821"/>
                <a:chExt cx="1328958" cy="1328958"/>
              </a:xfrm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B2C406F6-36DC-4D36-BC71-225CCF575B44}"/>
                    </a:ext>
                  </a:extLst>
                </p:cNvPr>
                <p:cNvSpPr/>
                <p:nvPr/>
              </p:nvSpPr>
              <p:spPr>
                <a:xfrm>
                  <a:off x="2397736" y="4021821"/>
                  <a:ext cx="1328958" cy="1328958"/>
                </a:xfrm>
                <a:prstGeom prst="ellipse">
                  <a:avLst/>
                </a:prstGeom>
                <a:noFill/>
                <a:ln w="28575">
                  <a:solidFill>
                    <a:srgbClr val="3B38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5" name="그림 14">
                  <a:extLst>
                    <a:ext uri="{FF2B5EF4-FFF2-40B4-BE49-F238E27FC236}">
                      <a16:creationId xmlns:a16="http://schemas.microsoft.com/office/drawing/2014/main" id="{AFE6EDCC-A68F-4CF2-B190-710E8EDBBF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71615" y="4296055"/>
                  <a:ext cx="781200" cy="781200"/>
                </a:xfrm>
                <a:prstGeom prst="rect">
                  <a:avLst/>
                </a:prstGeom>
              </p:spPr>
            </p:pic>
          </p:grpSp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D3DE9205-D6F0-46C5-B566-AE3072E3FFDC}"/>
                  </a:ext>
                </a:extLst>
              </p:cNvPr>
              <p:cNvGrpSpPr/>
              <p:nvPr/>
            </p:nvGrpSpPr>
            <p:grpSpPr>
              <a:xfrm>
                <a:off x="5381800" y="3170873"/>
                <a:ext cx="1328958" cy="1328958"/>
                <a:chOff x="5260069" y="4021821"/>
                <a:chExt cx="1328958" cy="1328958"/>
              </a:xfrm>
            </p:grpSpPr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F867B0C6-AB8A-4924-A0C9-43EB7947CA0B}"/>
                    </a:ext>
                  </a:extLst>
                </p:cNvPr>
                <p:cNvSpPr/>
                <p:nvPr/>
              </p:nvSpPr>
              <p:spPr>
                <a:xfrm>
                  <a:off x="5260069" y="4021821"/>
                  <a:ext cx="1328958" cy="1328958"/>
                </a:xfrm>
                <a:prstGeom prst="ellipse">
                  <a:avLst/>
                </a:prstGeom>
                <a:noFill/>
                <a:ln w="28575">
                  <a:solidFill>
                    <a:srgbClr val="3B38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32" name="그림 31">
                  <a:extLst>
                    <a:ext uri="{FF2B5EF4-FFF2-40B4-BE49-F238E27FC236}">
                      <a16:creationId xmlns:a16="http://schemas.microsoft.com/office/drawing/2014/main" id="{CD8FE39F-FEC7-4A54-AD8D-089FE63CED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533948" y="4296055"/>
                  <a:ext cx="781200" cy="781200"/>
                </a:xfrm>
                <a:prstGeom prst="rect">
                  <a:avLst/>
                </a:prstGeom>
              </p:spPr>
            </p:pic>
          </p:grpSp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CAFF260A-9CD4-4B6A-8CF7-3FD2737FAC18}"/>
                  </a:ext>
                </a:extLst>
              </p:cNvPr>
              <p:cNvGrpSpPr/>
              <p:nvPr/>
            </p:nvGrpSpPr>
            <p:grpSpPr>
              <a:xfrm>
                <a:off x="7588667" y="3170873"/>
                <a:ext cx="1328958" cy="1328958"/>
                <a:chOff x="7626110" y="3170873"/>
                <a:chExt cx="1328958" cy="1328958"/>
              </a:xfrm>
            </p:grpSpPr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FBCBE219-8448-476E-B6D6-A318FAB1E67D}"/>
                    </a:ext>
                  </a:extLst>
                </p:cNvPr>
                <p:cNvSpPr/>
                <p:nvPr/>
              </p:nvSpPr>
              <p:spPr>
                <a:xfrm>
                  <a:off x="7626110" y="3170873"/>
                  <a:ext cx="1328958" cy="1328958"/>
                </a:xfrm>
                <a:prstGeom prst="ellipse">
                  <a:avLst/>
                </a:prstGeom>
                <a:noFill/>
                <a:ln w="28575">
                  <a:solidFill>
                    <a:srgbClr val="3B38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38" name="그림 37">
                  <a:extLst>
                    <a:ext uri="{FF2B5EF4-FFF2-40B4-BE49-F238E27FC236}">
                      <a16:creationId xmlns:a16="http://schemas.microsoft.com/office/drawing/2014/main" id="{B1A44C5D-0F33-476C-82EE-5F5516CBD7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99989" y="3444397"/>
                  <a:ext cx="781200" cy="781200"/>
                </a:xfrm>
                <a:prstGeom prst="rect">
                  <a:avLst/>
                </a:prstGeom>
              </p:spPr>
            </p:pic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1E60141F-12E1-4C85-B70D-9BAFE942C1D2}"/>
                  </a:ext>
                </a:extLst>
              </p:cNvPr>
              <p:cNvGrpSpPr/>
              <p:nvPr/>
            </p:nvGrpSpPr>
            <p:grpSpPr>
              <a:xfrm>
                <a:off x="9795535" y="3170873"/>
                <a:ext cx="1328958" cy="1328958"/>
                <a:chOff x="9689195" y="4021821"/>
                <a:chExt cx="1328958" cy="1328958"/>
              </a:xfrm>
            </p:grpSpPr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BE5463AE-D157-4948-B022-665F87FC3710}"/>
                    </a:ext>
                  </a:extLst>
                </p:cNvPr>
                <p:cNvSpPr/>
                <p:nvPr/>
              </p:nvSpPr>
              <p:spPr>
                <a:xfrm>
                  <a:off x="9689195" y="4021821"/>
                  <a:ext cx="1328958" cy="1328958"/>
                </a:xfrm>
                <a:prstGeom prst="ellipse">
                  <a:avLst/>
                </a:prstGeom>
                <a:noFill/>
                <a:ln w="28575">
                  <a:solidFill>
                    <a:srgbClr val="3B38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44" name="그림 43">
                  <a:extLst>
                    <a:ext uri="{FF2B5EF4-FFF2-40B4-BE49-F238E27FC236}">
                      <a16:creationId xmlns:a16="http://schemas.microsoft.com/office/drawing/2014/main" id="{2ACAA759-1787-4105-A076-46D58C27BA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963074" y="4295345"/>
                  <a:ext cx="781200" cy="7812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5E9F3BF8-8C6B-4DA3-A70F-CBD6BF40ABB6}"/>
                </a:ext>
              </a:extLst>
            </p:cNvPr>
            <p:cNvGrpSpPr/>
            <p:nvPr/>
          </p:nvGrpSpPr>
          <p:grpSpPr>
            <a:xfrm>
              <a:off x="1086985" y="2345622"/>
              <a:ext cx="10651475" cy="707886"/>
              <a:chOff x="1086985" y="2345622"/>
              <a:chExt cx="10651475" cy="707886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7BB05EE-4BC6-4F84-AB93-B72A218C192D}"/>
                  </a:ext>
                </a:extLst>
              </p:cNvPr>
              <p:cNvSpPr txBox="1"/>
              <p:nvPr/>
            </p:nvSpPr>
            <p:spPr>
              <a:xfrm>
                <a:off x="1086985" y="2499510"/>
                <a:ext cx="119055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배경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D45D33C-29F1-4A60-9C96-01DE0C8D9E10}"/>
                  </a:ext>
                </a:extLst>
              </p:cNvPr>
              <p:cNvSpPr txBox="1"/>
              <p:nvPr/>
            </p:nvSpPr>
            <p:spPr>
              <a:xfrm>
                <a:off x="2942316" y="2499510"/>
                <a:ext cx="189363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활용데이터 정의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1C4564D-49F5-43F8-AE78-B5F30A438697}"/>
                  </a:ext>
                </a:extLst>
              </p:cNvPr>
              <p:cNvSpPr txBox="1"/>
              <p:nvPr/>
            </p:nvSpPr>
            <p:spPr>
              <a:xfrm>
                <a:off x="5149183" y="2345622"/>
                <a:ext cx="189363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데이터 처리방안 </a:t>
                </a:r>
                <a:r>
                  <a:rPr lang="en-US" altLang="ko-KR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&amp; </a:t>
                </a:r>
                <a:r>
                  <a:rPr lang="ko-KR" altLang="en-US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분석기법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1B5F0ED4-94E9-4D35-942A-BC9149E95742}"/>
                  </a:ext>
                </a:extLst>
              </p:cNvPr>
              <p:cNvSpPr txBox="1"/>
              <p:nvPr/>
            </p:nvSpPr>
            <p:spPr>
              <a:xfrm>
                <a:off x="7339012" y="2499510"/>
                <a:ext cx="189363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분석결과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814BDDB3-DDBE-4959-81B6-1228E90C6933}"/>
                  </a:ext>
                </a:extLst>
              </p:cNvPr>
              <p:cNvSpPr txBox="1"/>
              <p:nvPr/>
            </p:nvSpPr>
            <p:spPr>
              <a:xfrm>
                <a:off x="9281008" y="2499510"/>
                <a:ext cx="24574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활용방안 및 기대효과</a:t>
                </a:r>
              </a:p>
            </p:txBody>
          </p:sp>
        </p:grp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AA669AB-D090-4285-8955-ACE2D631D5D5}"/>
                </a:ext>
              </a:extLst>
            </p:cNvPr>
            <p:cNvCxnSpPr>
              <a:cxnSpLocks/>
            </p:cNvCxnSpPr>
            <p:nvPr/>
          </p:nvCxnSpPr>
          <p:spPr>
            <a:xfrm>
              <a:off x="2500312" y="3834997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7BC3BA9D-DE3A-4AAE-B564-773F95E03950}"/>
                </a:ext>
              </a:extLst>
            </p:cNvPr>
            <p:cNvCxnSpPr>
              <a:cxnSpLocks/>
            </p:cNvCxnSpPr>
            <p:nvPr/>
          </p:nvCxnSpPr>
          <p:spPr>
            <a:xfrm>
              <a:off x="4729162" y="3808791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1F8727DB-C5EB-4151-9159-512E925807D1}"/>
                </a:ext>
              </a:extLst>
            </p:cNvPr>
            <p:cNvCxnSpPr>
              <a:cxnSpLocks/>
            </p:cNvCxnSpPr>
            <p:nvPr/>
          </p:nvCxnSpPr>
          <p:spPr>
            <a:xfrm>
              <a:off x="6929437" y="3782585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9220B756-CD6B-4D24-8413-F0916CF64C38}"/>
                </a:ext>
              </a:extLst>
            </p:cNvPr>
            <p:cNvCxnSpPr>
              <a:cxnSpLocks/>
            </p:cNvCxnSpPr>
            <p:nvPr/>
          </p:nvCxnSpPr>
          <p:spPr>
            <a:xfrm>
              <a:off x="9139237" y="3756379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88327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ECE73D-2E2F-4FE0-A837-600B4F14E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058D2D-0B62-419E-9B22-CA0D4D1E3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어그로성</a:t>
            </a:r>
            <a:r>
              <a:rPr lang="ko-KR" altLang="en-US" dirty="0"/>
              <a:t> </a:t>
            </a:r>
            <a:r>
              <a:rPr lang="en-US" altLang="ko-KR" dirty="0"/>
              <a:t>~%</a:t>
            </a:r>
            <a:r>
              <a:rPr lang="ko-KR" altLang="en-US" dirty="0"/>
              <a:t>도 같이 표시</a:t>
            </a:r>
            <a:r>
              <a:rPr lang="en-US" altLang="ko-KR" dirty="0"/>
              <a:t>? : </a:t>
            </a:r>
            <a:r>
              <a:rPr lang="ko-KR" altLang="en-US" dirty="0" err="1"/>
              <a:t>어그로성을</a:t>
            </a:r>
            <a:r>
              <a:rPr lang="ko-KR" altLang="en-US" dirty="0"/>
              <a:t> </a:t>
            </a:r>
            <a:r>
              <a:rPr lang="ko-KR" altLang="en-US"/>
              <a:t>방지하기 위해 요약 서비스 제공하는 것</a:t>
            </a:r>
            <a:endParaRPr lang="en-US" altLang="ko-KR" dirty="0"/>
          </a:p>
          <a:p>
            <a:r>
              <a:rPr lang="ko-KR" altLang="en-US" dirty="0"/>
              <a:t>구현은 어디까지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조회수</a:t>
            </a:r>
            <a:r>
              <a:rPr lang="en-US" altLang="ko-KR" dirty="0"/>
              <a:t>/</a:t>
            </a:r>
            <a:r>
              <a:rPr lang="ko-KR" altLang="en-US" dirty="0" err="1"/>
              <a:t>클릭수</a:t>
            </a:r>
            <a:r>
              <a:rPr lang="ko-KR" altLang="en-US" dirty="0"/>
              <a:t> 어떻게 알 수 있는지</a:t>
            </a:r>
            <a:r>
              <a:rPr lang="en-US" altLang="ko-KR" dirty="0"/>
              <a:t>? – </a:t>
            </a:r>
            <a:r>
              <a:rPr lang="ko-KR" altLang="en-US" dirty="0" err="1"/>
              <a:t>안넣자</a:t>
            </a:r>
            <a:r>
              <a:rPr lang="en-US" altLang="ko-KR" dirty="0"/>
              <a:t>. </a:t>
            </a:r>
            <a:r>
              <a:rPr lang="ko-KR" altLang="en-US" dirty="0"/>
              <a:t>조회수에 이끌려서 보지 않고 두루두루 봐서 정보선택의 군중심리 예방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뉴스기사의 긍정</a:t>
            </a:r>
            <a:r>
              <a:rPr lang="en-US" altLang="ko-KR" dirty="0"/>
              <a:t>/</a:t>
            </a:r>
            <a:r>
              <a:rPr lang="ko-KR" altLang="en-US" dirty="0"/>
              <a:t>부정 필터링</a:t>
            </a:r>
            <a:r>
              <a:rPr lang="en-US" altLang="ko-KR" dirty="0"/>
              <a:t>?)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0598349-868F-4247-BCC8-1CED54B0F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1826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381" y="571500"/>
            <a:ext cx="7689237" cy="629055"/>
          </a:xfrm>
        </p:spPr>
        <p:txBody>
          <a:bodyPr>
            <a:noAutofit/>
          </a:bodyPr>
          <a:lstStyle/>
          <a:p>
            <a:pPr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</a:rPr>
              <a:t>Contents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F4C280-EBD2-4082-BB02-ECD24E177E15}"/>
              </a:ext>
            </a:extLst>
          </p:cNvPr>
          <p:cNvCxnSpPr>
            <a:cxnSpLocks/>
          </p:cNvCxnSpPr>
          <p:nvPr/>
        </p:nvCxnSpPr>
        <p:spPr>
          <a:xfrm>
            <a:off x="4852987" y="128587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B6E0B12-A408-4495-B774-2AADD69B71EB}"/>
              </a:ext>
            </a:extLst>
          </p:cNvPr>
          <p:cNvGrpSpPr/>
          <p:nvPr/>
        </p:nvGrpSpPr>
        <p:grpSpPr>
          <a:xfrm>
            <a:off x="1017786" y="3177147"/>
            <a:ext cx="1328958" cy="1328958"/>
            <a:chOff x="576042" y="4021821"/>
            <a:chExt cx="1328958" cy="132895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060D78A-1203-47B1-BBE7-66F8560B963F}"/>
                </a:ext>
              </a:extLst>
            </p:cNvPr>
            <p:cNvSpPr/>
            <p:nvPr/>
          </p:nvSpPr>
          <p:spPr>
            <a:xfrm>
              <a:off x="576042" y="4021821"/>
              <a:ext cx="1328958" cy="1328958"/>
            </a:xfrm>
            <a:prstGeom prst="ellipse">
              <a:avLst/>
            </a:prstGeom>
            <a:noFill/>
            <a:ln w="28575">
              <a:solidFill>
                <a:srgbClr val="0020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B82E820-1B33-478D-8CB5-920665B22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566" y="4295345"/>
              <a:ext cx="781910" cy="781910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67BB05EE-4BC6-4F84-AB93-B72A218C192D}"/>
              </a:ext>
            </a:extLst>
          </p:cNvPr>
          <p:cNvSpPr txBox="1"/>
          <p:nvPr/>
        </p:nvSpPr>
        <p:spPr>
          <a:xfrm>
            <a:off x="1086985" y="2505784"/>
            <a:ext cx="1190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204A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배경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47F9576-E58E-49EC-87CD-7F624A44968B}"/>
              </a:ext>
            </a:extLst>
          </p:cNvPr>
          <p:cNvGrpSpPr/>
          <p:nvPr/>
        </p:nvGrpSpPr>
        <p:grpSpPr>
          <a:xfrm>
            <a:off x="2500312" y="2351896"/>
            <a:ext cx="9238148" cy="2154209"/>
            <a:chOff x="2500312" y="2351896"/>
            <a:chExt cx="9238148" cy="2154209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CA26B28-0BA9-4434-87D8-BF4D8D7A1AC7}"/>
                </a:ext>
              </a:extLst>
            </p:cNvPr>
            <p:cNvGrpSpPr/>
            <p:nvPr/>
          </p:nvGrpSpPr>
          <p:grpSpPr>
            <a:xfrm>
              <a:off x="3224653" y="3177147"/>
              <a:ext cx="1328958" cy="1328958"/>
              <a:chOff x="2397736" y="4021821"/>
              <a:chExt cx="1328958" cy="1328958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B2C406F6-36DC-4D36-BC71-225CCF575B44}"/>
                  </a:ext>
                </a:extLst>
              </p:cNvPr>
              <p:cNvSpPr/>
              <p:nvPr/>
            </p:nvSpPr>
            <p:spPr>
              <a:xfrm>
                <a:off x="2397736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AFE6EDCC-A68F-4CF2-B190-710E8EDBB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71615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3DE9205-D6F0-46C5-B566-AE3072E3FFDC}"/>
                </a:ext>
              </a:extLst>
            </p:cNvPr>
            <p:cNvGrpSpPr/>
            <p:nvPr/>
          </p:nvGrpSpPr>
          <p:grpSpPr>
            <a:xfrm>
              <a:off x="5431520" y="3177147"/>
              <a:ext cx="1328958" cy="1328958"/>
              <a:chOff x="5260069" y="4021821"/>
              <a:chExt cx="1328958" cy="1328958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F867B0C6-AB8A-4924-A0C9-43EB7947CA0B}"/>
                  </a:ext>
                </a:extLst>
              </p:cNvPr>
              <p:cNvSpPr/>
              <p:nvPr/>
            </p:nvSpPr>
            <p:spPr>
              <a:xfrm>
                <a:off x="5260069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CD8FE39F-FEC7-4A54-AD8D-089FE63CED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3948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CAFF260A-9CD4-4B6A-8CF7-3FD2737FAC18}"/>
                </a:ext>
              </a:extLst>
            </p:cNvPr>
            <p:cNvGrpSpPr/>
            <p:nvPr/>
          </p:nvGrpSpPr>
          <p:grpSpPr>
            <a:xfrm>
              <a:off x="7638387" y="3177147"/>
              <a:ext cx="1328958" cy="1328958"/>
              <a:chOff x="7626110" y="3170873"/>
              <a:chExt cx="1328958" cy="132895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FBCBE219-8448-476E-B6D6-A318FAB1E67D}"/>
                  </a:ext>
                </a:extLst>
              </p:cNvPr>
              <p:cNvSpPr/>
              <p:nvPr/>
            </p:nvSpPr>
            <p:spPr>
              <a:xfrm>
                <a:off x="7626110" y="3170873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B1A44C5D-0F33-476C-82EE-5F5516CBD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99989" y="3444397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E60141F-12E1-4C85-B70D-9BAFE942C1D2}"/>
                </a:ext>
              </a:extLst>
            </p:cNvPr>
            <p:cNvGrpSpPr/>
            <p:nvPr/>
          </p:nvGrpSpPr>
          <p:grpSpPr>
            <a:xfrm>
              <a:off x="9845255" y="3177147"/>
              <a:ext cx="1328958" cy="1328958"/>
              <a:chOff x="9689195" y="4021821"/>
              <a:chExt cx="1328958" cy="132895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BE5463AE-D157-4948-B022-665F87FC3710}"/>
                  </a:ext>
                </a:extLst>
              </p:cNvPr>
              <p:cNvSpPr/>
              <p:nvPr/>
            </p:nvSpPr>
            <p:spPr>
              <a:xfrm>
                <a:off x="9689195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2ACAA759-1787-4105-A076-46D58C27B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63074" y="429534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45D33C-29F1-4A60-9C96-01DE0C8D9E10}"/>
                </a:ext>
              </a:extLst>
            </p:cNvPr>
            <p:cNvSpPr txBox="1"/>
            <p:nvPr/>
          </p:nvSpPr>
          <p:spPr>
            <a:xfrm>
              <a:off x="2942316" y="2505784"/>
              <a:ext cx="18936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활용데이터 정의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1C4564D-49F5-43F8-AE78-B5F30A438697}"/>
                </a:ext>
              </a:extLst>
            </p:cNvPr>
            <p:cNvSpPr txBox="1"/>
            <p:nvPr/>
          </p:nvSpPr>
          <p:spPr>
            <a:xfrm>
              <a:off x="5149183" y="2351896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데이터 처리방안 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분석기법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5F0ED4-94E9-4D35-942A-BC9149E95742}"/>
                </a:ext>
              </a:extLst>
            </p:cNvPr>
            <p:cNvSpPr txBox="1"/>
            <p:nvPr/>
          </p:nvSpPr>
          <p:spPr>
            <a:xfrm>
              <a:off x="7339012" y="2505784"/>
              <a:ext cx="18936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분석결과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14BDDB3-DDBE-4959-81B6-1228E90C6933}"/>
                </a:ext>
              </a:extLst>
            </p:cNvPr>
            <p:cNvSpPr txBox="1"/>
            <p:nvPr/>
          </p:nvSpPr>
          <p:spPr>
            <a:xfrm>
              <a:off x="9281008" y="2505784"/>
              <a:ext cx="2457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활용방안 및 기대효과</a:t>
              </a: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AA669AB-D090-4285-8955-ACE2D631D5D5}"/>
                </a:ext>
              </a:extLst>
            </p:cNvPr>
            <p:cNvCxnSpPr>
              <a:cxnSpLocks/>
            </p:cNvCxnSpPr>
            <p:nvPr/>
          </p:nvCxnSpPr>
          <p:spPr>
            <a:xfrm>
              <a:off x="2500312" y="3841271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7BC3BA9D-DE3A-4AAE-B564-773F95E03950}"/>
                </a:ext>
              </a:extLst>
            </p:cNvPr>
            <p:cNvCxnSpPr>
              <a:cxnSpLocks/>
            </p:cNvCxnSpPr>
            <p:nvPr/>
          </p:nvCxnSpPr>
          <p:spPr>
            <a:xfrm>
              <a:off x="4729162" y="3815065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1F8727DB-C5EB-4151-9159-512E925807D1}"/>
                </a:ext>
              </a:extLst>
            </p:cNvPr>
            <p:cNvCxnSpPr>
              <a:cxnSpLocks/>
            </p:cNvCxnSpPr>
            <p:nvPr/>
          </p:nvCxnSpPr>
          <p:spPr>
            <a:xfrm>
              <a:off x="6929437" y="3788859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9220B756-CD6B-4D24-8413-F0916CF64C38}"/>
                </a:ext>
              </a:extLst>
            </p:cNvPr>
            <p:cNvCxnSpPr>
              <a:cxnSpLocks/>
            </p:cNvCxnSpPr>
            <p:nvPr/>
          </p:nvCxnSpPr>
          <p:spPr>
            <a:xfrm>
              <a:off x="9139237" y="3762653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슬라이드 번호 개체 틀 2">
            <a:extLst>
              <a:ext uri="{FF2B5EF4-FFF2-40B4-BE49-F238E27FC236}">
                <a16:creationId xmlns:a16="http://schemas.microsoft.com/office/drawing/2014/main" id="{F9BBDC96-2F07-4F88-B533-EBA51AA03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3</a:t>
            </a:fld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B4F67A7-1D03-4BD8-A6A9-4DF2D08DBD8E}"/>
              </a:ext>
            </a:extLst>
          </p:cNvPr>
          <p:cNvGrpSpPr/>
          <p:nvPr/>
        </p:nvGrpSpPr>
        <p:grpSpPr>
          <a:xfrm>
            <a:off x="1086985" y="4641032"/>
            <a:ext cx="2733675" cy="1259256"/>
            <a:chOff x="1409700" y="4648200"/>
            <a:chExt cx="3739483" cy="1169503"/>
          </a:xfrm>
          <a:solidFill>
            <a:srgbClr val="F7F7F7"/>
          </a:solidFill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5C89E8CD-F1E4-45CE-9A5F-7D6DA8862104}"/>
                </a:ext>
              </a:extLst>
            </p:cNvPr>
            <p:cNvSpPr/>
            <p:nvPr/>
          </p:nvSpPr>
          <p:spPr>
            <a:xfrm>
              <a:off x="1409700" y="4782737"/>
              <a:ext cx="3739483" cy="103496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YouTube</a:t>
              </a: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의 성장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서비스의 필요성</a:t>
              </a:r>
            </a:p>
          </p:txBody>
        </p:sp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FB7D4D16-6A1B-42E7-8504-774C61C07293}"/>
                </a:ext>
              </a:extLst>
            </p:cNvPr>
            <p:cNvSpPr/>
            <p:nvPr/>
          </p:nvSpPr>
          <p:spPr>
            <a:xfrm>
              <a:off x="1638300" y="4648200"/>
              <a:ext cx="342900" cy="234286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56951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AFCBBF5-F31E-4E29-8DF7-88FEF1010176}"/>
              </a:ext>
            </a:extLst>
          </p:cNvPr>
          <p:cNvSpPr/>
          <p:nvPr/>
        </p:nvSpPr>
        <p:spPr>
          <a:xfrm>
            <a:off x="1138194" y="1614777"/>
            <a:ext cx="9572312" cy="4789198"/>
          </a:xfrm>
          <a:prstGeom prst="roundRect">
            <a:avLst>
              <a:gd name="adj" fmla="val 7422"/>
            </a:avLst>
          </a:prstGeom>
          <a:solidFill>
            <a:schemeClr val="bg1">
              <a:lumMod val="9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성장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3B56C4D-5C19-4CF4-87E4-936FA5E915EC}"/>
              </a:ext>
            </a:extLst>
          </p:cNvPr>
          <p:cNvSpPr/>
          <p:nvPr/>
        </p:nvSpPr>
        <p:spPr>
          <a:xfrm>
            <a:off x="287693" y="1099251"/>
            <a:ext cx="9776854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유튜브는 빠르게 성장하고 있는 플랫폼이며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타 플랫폼에 비해 사용 시간도 많다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7AEDCA1-31CE-448E-8B71-33151BACB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667" y="1830435"/>
            <a:ext cx="4635342" cy="43949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4CB3227-3581-466F-8B6A-C118EC503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4993" y="1830435"/>
            <a:ext cx="4283397" cy="439499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C4C244E-6432-4012-BBD3-4AD968A98E8D}"/>
              </a:ext>
            </a:extLst>
          </p:cNvPr>
          <p:cNvSpPr/>
          <p:nvPr/>
        </p:nvSpPr>
        <p:spPr>
          <a:xfrm>
            <a:off x="7742791" y="6411167"/>
            <a:ext cx="30123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출처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: WISEAPP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안드로이드 앱 사용시간 통계</a:t>
            </a:r>
          </a:p>
        </p:txBody>
      </p:sp>
    </p:spTree>
    <p:extLst>
      <p:ext uri="{BB962C8B-B14F-4D97-AF65-F5344CB8AC3E}">
        <p14:creationId xmlns:p14="http://schemas.microsoft.com/office/powerpoint/2010/main" val="2592489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성장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12D516-032B-4BAA-A5BD-40CDAFC355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" t="8333"/>
          <a:stretch/>
        </p:blipFill>
        <p:spPr>
          <a:xfrm>
            <a:off x="1714890" y="1288397"/>
            <a:ext cx="8353035" cy="5056524"/>
          </a:xfrm>
          <a:prstGeom prst="rect">
            <a:avLst/>
          </a:prstGeom>
        </p:spPr>
      </p:pic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D24687B5-7771-477D-BEF5-F7114F62B0E2}"/>
              </a:ext>
            </a:extLst>
          </p:cNvPr>
          <p:cNvSpPr/>
          <p:nvPr/>
        </p:nvSpPr>
        <p:spPr>
          <a:xfrm>
            <a:off x="2" y="0"/>
            <a:ext cx="12191999" cy="6857999"/>
          </a:xfrm>
          <a:custGeom>
            <a:avLst/>
            <a:gdLst>
              <a:gd name="connsiteX0" fmla="*/ 3445844 w 12191999"/>
              <a:gd name="connsiteY0" fmla="*/ 4042611 h 6858000"/>
              <a:gd name="connsiteX1" fmla="*/ 3445844 w 12191999"/>
              <a:gd name="connsiteY1" fmla="*/ 6403975 h 6858000"/>
              <a:gd name="connsiteX2" fmla="*/ 10067924 w 12191999"/>
              <a:gd name="connsiteY2" fmla="*/ 6403975 h 6858000"/>
              <a:gd name="connsiteX3" fmla="*/ 10067924 w 12191999"/>
              <a:gd name="connsiteY3" fmla="*/ 4042611 h 6858000"/>
              <a:gd name="connsiteX4" fmla="*/ 1714889 w 12191999"/>
              <a:gd name="connsiteY4" fmla="*/ 1560595 h 6858000"/>
              <a:gd name="connsiteX5" fmla="*/ 1714889 w 12191999"/>
              <a:gd name="connsiteY5" fmla="*/ 1886552 h 6858000"/>
              <a:gd name="connsiteX6" fmla="*/ 3359217 w 12191999"/>
              <a:gd name="connsiteY6" fmla="*/ 1886552 h 6858000"/>
              <a:gd name="connsiteX7" fmla="*/ 3359217 w 12191999"/>
              <a:gd name="connsiteY7" fmla="*/ 1560595 h 6858000"/>
              <a:gd name="connsiteX8" fmla="*/ 3445845 w 12191999"/>
              <a:gd name="connsiteY8" fmla="*/ 1205588 h 6858000"/>
              <a:gd name="connsiteX9" fmla="*/ 3445845 w 12191999"/>
              <a:gd name="connsiteY9" fmla="*/ 2954956 h 6858000"/>
              <a:gd name="connsiteX10" fmla="*/ 10067924 w 12191999"/>
              <a:gd name="connsiteY10" fmla="*/ 2954956 h 6858000"/>
              <a:gd name="connsiteX11" fmla="*/ 10067924 w 12191999"/>
              <a:gd name="connsiteY11" fmla="*/ 1205588 h 6858000"/>
              <a:gd name="connsiteX12" fmla="*/ 0 w 12191999"/>
              <a:gd name="connsiteY12" fmla="*/ 0 h 6858000"/>
              <a:gd name="connsiteX13" fmla="*/ 12191999 w 12191999"/>
              <a:gd name="connsiteY13" fmla="*/ 0 h 6858000"/>
              <a:gd name="connsiteX14" fmla="*/ 12191999 w 12191999"/>
              <a:gd name="connsiteY14" fmla="*/ 6858000 h 6858000"/>
              <a:gd name="connsiteX15" fmla="*/ 0 w 12191999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1999" h="6858000">
                <a:moveTo>
                  <a:pt x="3445844" y="4042611"/>
                </a:moveTo>
                <a:lnTo>
                  <a:pt x="3445844" y="6403975"/>
                </a:lnTo>
                <a:lnTo>
                  <a:pt x="10067924" y="6403975"/>
                </a:lnTo>
                <a:lnTo>
                  <a:pt x="10067924" y="4042611"/>
                </a:lnTo>
                <a:close/>
                <a:moveTo>
                  <a:pt x="1714889" y="1560595"/>
                </a:moveTo>
                <a:lnTo>
                  <a:pt x="1714889" y="1886552"/>
                </a:lnTo>
                <a:lnTo>
                  <a:pt x="3359217" y="1886552"/>
                </a:lnTo>
                <a:lnTo>
                  <a:pt x="3359217" y="1560595"/>
                </a:lnTo>
                <a:close/>
                <a:moveTo>
                  <a:pt x="3445845" y="1205588"/>
                </a:moveTo>
                <a:lnTo>
                  <a:pt x="3445845" y="2954956"/>
                </a:lnTo>
                <a:lnTo>
                  <a:pt x="10067924" y="2954956"/>
                </a:lnTo>
                <a:lnTo>
                  <a:pt x="10067924" y="1205588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6117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88A34C4-CE9D-4226-809E-446FDB2C04AF}"/>
              </a:ext>
            </a:extLst>
          </p:cNvPr>
          <p:cNvGrpSpPr/>
          <p:nvPr/>
        </p:nvGrpSpPr>
        <p:grpSpPr>
          <a:xfrm>
            <a:off x="637227" y="2753756"/>
            <a:ext cx="2650841" cy="3673974"/>
            <a:chOff x="637227" y="2753756"/>
            <a:chExt cx="2650841" cy="3673974"/>
          </a:xfrm>
        </p:grpSpPr>
        <p:sp>
          <p:nvSpPr>
            <p:cNvPr id="8" name="자유형 101">
              <a:extLst>
                <a:ext uri="{FF2B5EF4-FFF2-40B4-BE49-F238E27FC236}">
                  <a16:creationId xmlns:a16="http://schemas.microsoft.com/office/drawing/2014/main" id="{6CDD6C2F-1E04-4C47-BAA6-8D9F7D06C250}"/>
                </a:ext>
              </a:extLst>
            </p:cNvPr>
            <p:cNvSpPr/>
            <p:nvPr/>
          </p:nvSpPr>
          <p:spPr>
            <a:xfrm>
              <a:off x="637227" y="2753756"/>
              <a:ext cx="2650841" cy="3673974"/>
            </a:xfrm>
            <a:custGeom>
              <a:avLst/>
              <a:gdLst>
                <a:gd name="connsiteX0" fmla="*/ 0 w 2812649"/>
                <a:gd name="connsiteY0" fmla="*/ 0 h 4004056"/>
                <a:gd name="connsiteX1" fmla="*/ 2812649 w 2812649"/>
                <a:gd name="connsiteY1" fmla="*/ 0 h 4004056"/>
                <a:gd name="connsiteX2" fmla="*/ 2812649 w 2812649"/>
                <a:gd name="connsiteY2" fmla="*/ 3494648 h 4004056"/>
                <a:gd name="connsiteX3" fmla="*/ 2794539 w 2812649"/>
                <a:gd name="connsiteY3" fmla="*/ 3476538 h 4004056"/>
                <a:gd name="connsiteX4" fmla="*/ 2280284 w 2812649"/>
                <a:gd name="connsiteY4" fmla="*/ 3990792 h 4004056"/>
                <a:gd name="connsiteX5" fmla="*/ 2293548 w 2812649"/>
                <a:gd name="connsiteY5" fmla="*/ 4004056 h 4004056"/>
                <a:gd name="connsiteX6" fmla="*/ 0 w 2812649"/>
                <a:gd name="connsiteY6" fmla="*/ 4004056 h 400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2649" h="4004056">
                  <a:moveTo>
                    <a:pt x="0" y="0"/>
                  </a:moveTo>
                  <a:lnTo>
                    <a:pt x="2812649" y="0"/>
                  </a:lnTo>
                  <a:lnTo>
                    <a:pt x="2812649" y="3494648"/>
                  </a:lnTo>
                  <a:lnTo>
                    <a:pt x="2794539" y="3476538"/>
                  </a:lnTo>
                  <a:lnTo>
                    <a:pt x="2280284" y="3990792"/>
                  </a:lnTo>
                  <a:lnTo>
                    <a:pt x="2293548" y="4004056"/>
                  </a:lnTo>
                  <a:lnTo>
                    <a:pt x="0" y="400405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From </a:t>
              </a:r>
              <a:r>
                <a:rPr lang="ko-KR" altLang="en-US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영국 로이터저널리즘연구소 </a:t>
              </a:r>
              <a:r>
                <a:rPr lang="en-US" altLang="ko-KR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‘</a:t>
              </a:r>
              <a:r>
                <a:rPr lang="ko-KR" altLang="en-US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디지털 뉴스 리포트 </a:t>
              </a:r>
              <a:r>
                <a:rPr lang="en-US" altLang="ko-KR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2020’</a:t>
              </a:r>
            </a:p>
            <a:p>
              <a:pPr algn="ctr"/>
              <a:endPara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국내 응답자 중 </a:t>
              </a:r>
              <a:endPara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endPara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SNS</a:t>
              </a:r>
              <a:r>
                <a:rPr lang="ko-KR" altLang="en-US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로 뉴스 접하는 비율</a:t>
              </a:r>
              <a:endPara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r>
                <a:rPr lang="en-US" altLang="ko-KR" sz="4000" b="1" dirty="0">
                  <a:solidFill>
                    <a:srgbClr val="C0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44%</a:t>
              </a:r>
            </a:p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KoPubWorld돋움체_Pro Light" panose="020B0600000101010101" charset="-127"/>
                  <a:ea typeface="KoPubWorld돋움체_Pro Light" panose="020B0600000101010101" charset="-127"/>
                  <a:cs typeface="KoPubWorld돋움체_Pro Light" panose="020B0600000101010101" charset="-127"/>
                </a:rPr>
                <a:t>(</a:t>
              </a:r>
              <a:r>
                <a:rPr lang="ko-KR" altLang="en-US" sz="1400" dirty="0">
                  <a:solidFill>
                    <a:schemeClr val="bg2">
                      <a:lumMod val="50000"/>
                    </a:schemeClr>
                  </a:solidFill>
                  <a:latin typeface="KoPubWorld돋움체_Pro Light" panose="020B0600000101010101" charset="-127"/>
                  <a:ea typeface="KoPubWorld돋움체_Pro Light" panose="020B0600000101010101" charset="-127"/>
                  <a:cs typeface="KoPubWorld돋움체_Pro Light" panose="020B0600000101010101" charset="-127"/>
                </a:rPr>
                <a:t>복수응답</a:t>
              </a:r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KoPubWorld돋움체_Pro Light" panose="020B0600000101010101" charset="-127"/>
                  <a:ea typeface="KoPubWorld돋움체_Pro Light" panose="020B0600000101010101" charset="-127"/>
                  <a:cs typeface="KoPubWorld돋움체_Pro Light" panose="020B0600000101010101" charset="-127"/>
                </a:rPr>
                <a:t>)</a:t>
              </a:r>
            </a:p>
            <a:p>
              <a:pPr algn="ctr"/>
              <a:endPara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SNS</a:t>
              </a:r>
              <a:r>
                <a:rPr lang="ko-KR" altLang="en-US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를 통한 뉴스 이용 매체 중 </a:t>
              </a:r>
              <a:r>
                <a:rPr lang="en-US" altLang="ko-KR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YouTube </a:t>
              </a:r>
              <a:r>
                <a:rPr lang="ko-KR" altLang="en-US" sz="14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사용</a:t>
              </a:r>
              <a:endPara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r>
                <a:rPr lang="en-US" altLang="ko-KR" sz="4000" b="1" dirty="0">
                  <a:solidFill>
                    <a:srgbClr val="C0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45%</a:t>
              </a:r>
              <a:endParaRPr lang="ko-KR" altLang="en-US" sz="40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9" name="이등변 삼각형 6">
              <a:extLst>
                <a:ext uri="{FF2B5EF4-FFF2-40B4-BE49-F238E27FC236}">
                  <a16:creationId xmlns:a16="http://schemas.microsoft.com/office/drawing/2014/main" id="{23DB194D-5DAB-46F3-8E4B-30C98B991E1E}"/>
                </a:ext>
              </a:extLst>
            </p:cNvPr>
            <p:cNvSpPr/>
            <p:nvPr/>
          </p:nvSpPr>
          <p:spPr>
            <a:xfrm rot="18900000">
              <a:off x="2553080" y="5874737"/>
              <a:ext cx="694201" cy="374177"/>
            </a:xfrm>
            <a:custGeom>
              <a:avLst/>
              <a:gdLst>
                <a:gd name="connsiteX0" fmla="*/ 0 w 1512434"/>
                <a:gd name="connsiteY0" fmla="*/ 245164 h 245164"/>
                <a:gd name="connsiteX1" fmla="*/ 751967 w 1512434"/>
                <a:gd name="connsiteY1" fmla="*/ 0 h 245164"/>
                <a:gd name="connsiteX2" fmla="*/ 1512434 w 1512434"/>
                <a:gd name="connsiteY2" fmla="*/ 245164 h 245164"/>
                <a:gd name="connsiteX3" fmla="*/ 0 w 1512434"/>
                <a:gd name="connsiteY3" fmla="*/ 245164 h 245164"/>
                <a:gd name="connsiteX0" fmla="*/ 0 w 1512434"/>
                <a:gd name="connsiteY0" fmla="*/ 372149 h 372149"/>
                <a:gd name="connsiteX1" fmla="*/ 741627 w 1512434"/>
                <a:gd name="connsiteY1" fmla="*/ 0 h 372149"/>
                <a:gd name="connsiteX2" fmla="*/ 1512434 w 1512434"/>
                <a:gd name="connsiteY2" fmla="*/ 372149 h 372149"/>
                <a:gd name="connsiteX3" fmla="*/ 0 w 1512434"/>
                <a:gd name="connsiteY3" fmla="*/ 372149 h 372149"/>
                <a:gd name="connsiteX0" fmla="*/ 0 w 1512434"/>
                <a:gd name="connsiteY0" fmla="*/ 372149 h 372149"/>
                <a:gd name="connsiteX1" fmla="*/ 741627 w 1512434"/>
                <a:gd name="connsiteY1" fmla="*/ 0 h 372149"/>
                <a:gd name="connsiteX2" fmla="*/ 1512434 w 1512434"/>
                <a:gd name="connsiteY2" fmla="*/ 372149 h 372149"/>
                <a:gd name="connsiteX3" fmla="*/ 0 w 1512434"/>
                <a:gd name="connsiteY3" fmla="*/ 372149 h 372149"/>
                <a:gd name="connsiteX0" fmla="*/ 0 w 1512434"/>
                <a:gd name="connsiteY0" fmla="*/ 372149 h 372149"/>
                <a:gd name="connsiteX1" fmla="*/ 741627 w 1512434"/>
                <a:gd name="connsiteY1" fmla="*/ 0 h 372149"/>
                <a:gd name="connsiteX2" fmla="*/ 1512434 w 1512434"/>
                <a:gd name="connsiteY2" fmla="*/ 372149 h 372149"/>
                <a:gd name="connsiteX3" fmla="*/ 0 w 1512434"/>
                <a:gd name="connsiteY3" fmla="*/ 372149 h 37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2434" h="372149">
                  <a:moveTo>
                    <a:pt x="0" y="372149"/>
                  </a:moveTo>
                  <a:cubicBezTo>
                    <a:pt x="247209" y="248099"/>
                    <a:pt x="529139" y="211047"/>
                    <a:pt x="741627" y="0"/>
                  </a:cubicBezTo>
                  <a:cubicBezTo>
                    <a:pt x="1068465" y="233789"/>
                    <a:pt x="1255498" y="248099"/>
                    <a:pt x="1512434" y="372149"/>
                  </a:cubicBezTo>
                  <a:lnTo>
                    <a:pt x="0" y="37214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1395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성장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2B131A9-E3C4-4E42-9382-A2FDE3A61E77}"/>
              </a:ext>
            </a:extLst>
          </p:cNvPr>
          <p:cNvSpPr/>
          <p:nvPr/>
        </p:nvSpPr>
        <p:spPr>
          <a:xfrm>
            <a:off x="1066340" y="1936116"/>
            <a:ext cx="4706589" cy="3747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2019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년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1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월 기준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주요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22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 언론사 메인 뉴스 계정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SNS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구독자 수 총합은 약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1600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만 명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2020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년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8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월 기준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주요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22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 언론사 메인 뉴스 계정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유튜브 구독자 수 총합은 약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1000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만 명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0EF3D7-D7F5-43F9-9F33-F841438E0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072" y="1282972"/>
            <a:ext cx="4500000" cy="530356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6A52BFC-0AAF-4165-B85B-E506F9A1C2F7}"/>
              </a:ext>
            </a:extLst>
          </p:cNvPr>
          <p:cNvSpPr/>
          <p:nvPr/>
        </p:nvSpPr>
        <p:spPr>
          <a:xfrm>
            <a:off x="7712881" y="6444011"/>
            <a:ext cx="3206191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출처</a:t>
            </a:r>
            <a:r>
              <a:rPr lang="en-US" altLang="ko-KR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: 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한국언론진흥재단 신문과방송 </a:t>
            </a:r>
            <a:r>
              <a:rPr lang="en-US" altLang="ko-KR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2019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년 </a:t>
            </a:r>
            <a:r>
              <a:rPr lang="en-US" altLang="ko-KR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4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월호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AD9B57-BF8D-44AE-8D7E-274AE99BC30D}"/>
              </a:ext>
            </a:extLst>
          </p:cNvPr>
          <p:cNvSpPr txBox="1"/>
          <p:nvPr/>
        </p:nvSpPr>
        <p:spPr>
          <a:xfrm>
            <a:off x="3962400" y="3318934"/>
            <a:ext cx="72728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rgbClr val="C00000"/>
                </a:solidFill>
              </a:rPr>
              <a:t>날짜가 </a:t>
            </a:r>
            <a:r>
              <a:rPr lang="en-US" altLang="ko-KR" sz="4400" b="1" dirty="0">
                <a:solidFill>
                  <a:srgbClr val="C00000"/>
                </a:solidFill>
              </a:rPr>
              <a:t>1</a:t>
            </a:r>
            <a:r>
              <a:rPr lang="ko-KR" altLang="en-US" sz="4400" b="1" dirty="0">
                <a:solidFill>
                  <a:srgbClr val="C00000"/>
                </a:solidFill>
              </a:rPr>
              <a:t>년 반정도 차이가 있는데 비교가 가능할지</a:t>
            </a:r>
            <a:r>
              <a:rPr lang="en-US" altLang="ko-KR" sz="4400" b="1" dirty="0">
                <a:solidFill>
                  <a:srgbClr val="C00000"/>
                </a:solidFill>
              </a:rPr>
              <a:t>…?!!</a:t>
            </a:r>
            <a:endParaRPr lang="ko-KR" altLang="en-US" sz="4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873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성장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2B131A9-E3C4-4E42-9382-A2FDE3A61E77}"/>
              </a:ext>
            </a:extLst>
          </p:cNvPr>
          <p:cNvSpPr/>
          <p:nvPr/>
        </p:nvSpPr>
        <p:spPr>
          <a:xfrm>
            <a:off x="355600" y="1565982"/>
            <a:ext cx="2647483" cy="46705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유튜브가 타 플랫폼보다 후발주자임에도 구독자 수로는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~%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 차지한다는 로직은 어떨지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?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아니면 앞의 표를 제일 앞에 배치해서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SNS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로 뉴스 많이 본다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-&gt;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그 중 유튜브 많다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-&gt;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그래서 우리 서비스 필요하다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A52BFC-0AAF-4165-B85B-E506F9A1C2F7}"/>
              </a:ext>
            </a:extLst>
          </p:cNvPr>
          <p:cNvSpPr/>
          <p:nvPr/>
        </p:nvSpPr>
        <p:spPr>
          <a:xfrm>
            <a:off x="8566513" y="6444011"/>
            <a:ext cx="3206191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출처</a:t>
            </a:r>
            <a:r>
              <a:rPr lang="en-US" altLang="ko-KR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: 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한국언론진흥재단 신문과방송 </a:t>
            </a:r>
            <a:r>
              <a:rPr lang="en-US" altLang="ko-KR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2019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년 </a:t>
            </a:r>
            <a:r>
              <a:rPr lang="en-US" altLang="ko-KR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4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월호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AD9B6B69-210E-4C84-9291-8795ECFA2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9646" y="1174704"/>
            <a:ext cx="8653058" cy="521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1118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서비스의 필요성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BCC854-7E59-4571-8F0C-32BB04B32CD7}"/>
              </a:ext>
            </a:extLst>
          </p:cNvPr>
          <p:cNvSpPr/>
          <p:nvPr/>
        </p:nvSpPr>
        <p:spPr>
          <a:xfrm>
            <a:off x="498910" y="1559126"/>
            <a:ext cx="11194180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바쁜 현대인들에게 빠르게 뉴스 내용을 습득할 수 있게 하는 </a:t>
            </a:r>
            <a:r>
              <a:rPr lang="en-US" altLang="ko-KR" sz="20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en-US" altLang="ko-KR" sz="20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ko-KR" altLang="en-US" sz="20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 컨텐츠 요약 서비스 필요</a:t>
            </a:r>
            <a:r>
              <a:rPr lang="en-US" altLang="ko-KR" sz="20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!!</a:t>
            </a:r>
            <a:endParaRPr lang="en-US" altLang="ko-KR" b="1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5F68B58-1BFE-440A-9C8D-4C13A5297542}"/>
              </a:ext>
            </a:extLst>
          </p:cNvPr>
          <p:cNvGrpSpPr/>
          <p:nvPr/>
        </p:nvGrpSpPr>
        <p:grpSpPr>
          <a:xfrm>
            <a:off x="691414" y="2594788"/>
            <a:ext cx="10809172" cy="3164034"/>
            <a:chOff x="519764" y="2367815"/>
            <a:chExt cx="10809172" cy="3164034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A999CDB9-FEAA-427F-986E-588234C3BF89}"/>
                </a:ext>
              </a:extLst>
            </p:cNvPr>
            <p:cNvSpPr/>
            <p:nvPr/>
          </p:nvSpPr>
          <p:spPr>
            <a:xfrm>
              <a:off x="519764" y="2367815"/>
              <a:ext cx="10809172" cy="3164034"/>
            </a:xfrm>
            <a:prstGeom prst="roundRect">
              <a:avLst>
                <a:gd name="adj" fmla="val 7422"/>
              </a:avLst>
            </a:prstGeom>
            <a:solidFill>
              <a:schemeClr val="bg1">
                <a:lumMod val="9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화살표: 아래쪽 18">
              <a:extLst>
                <a:ext uri="{FF2B5EF4-FFF2-40B4-BE49-F238E27FC236}">
                  <a16:creationId xmlns:a16="http://schemas.microsoft.com/office/drawing/2014/main" id="{D8D84821-1B47-4548-B7E3-9EADD60B5323}"/>
                </a:ext>
              </a:extLst>
            </p:cNvPr>
            <p:cNvSpPr/>
            <p:nvPr/>
          </p:nvSpPr>
          <p:spPr>
            <a:xfrm rot="16200000">
              <a:off x="5718916" y="1781325"/>
              <a:ext cx="1400312" cy="4388926"/>
            </a:xfrm>
            <a:prstGeom prst="downArrow">
              <a:avLst>
                <a:gd name="adj1" fmla="val 41532"/>
                <a:gd name="adj2" fmla="val 55573"/>
              </a:avLst>
            </a:prstGeom>
            <a:solidFill>
              <a:srgbClr val="0020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CCB40F8-20BF-47B7-BAFC-3C0BD686974B}"/>
                </a:ext>
              </a:extLst>
            </p:cNvPr>
            <p:cNvGrpSpPr/>
            <p:nvPr/>
          </p:nvGrpSpPr>
          <p:grpSpPr>
            <a:xfrm>
              <a:off x="8906975" y="2930820"/>
              <a:ext cx="2155440" cy="2155440"/>
              <a:chOff x="1205899" y="2190195"/>
              <a:chExt cx="2155440" cy="215544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D23180DA-E557-4459-B979-29BEA03F4AE0}"/>
                  </a:ext>
                </a:extLst>
              </p:cNvPr>
              <p:cNvSpPr/>
              <p:nvPr/>
            </p:nvSpPr>
            <p:spPr>
              <a:xfrm>
                <a:off x="1205899" y="2190195"/>
                <a:ext cx="2155440" cy="2155440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F08423F6-574E-4E80-8B6C-54194AE1655E}"/>
                  </a:ext>
                </a:extLst>
              </p:cNvPr>
              <p:cNvSpPr/>
              <p:nvPr/>
            </p:nvSpPr>
            <p:spPr>
              <a:xfrm>
                <a:off x="1299549" y="2779320"/>
                <a:ext cx="1968140" cy="9771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2000" b="1" dirty="0">
                    <a:solidFill>
                      <a:schemeClr val="bg1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효율적인</a:t>
                </a:r>
                <a:endParaRPr lang="en-US" altLang="ko-KR" sz="2000" b="1" dirty="0">
                  <a:solidFill>
                    <a:schemeClr val="bg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2000" b="1" dirty="0">
                    <a:solidFill>
                      <a:schemeClr val="bg1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뉴스</a:t>
                </a:r>
                <a:r>
                  <a:rPr lang="en-US" altLang="ko-KR" sz="2000" b="1" dirty="0">
                    <a:solidFill>
                      <a:schemeClr val="bg1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 </a:t>
                </a:r>
                <a:r>
                  <a:rPr lang="ko-KR" altLang="en-US" sz="2000" b="1" dirty="0">
                    <a:solidFill>
                      <a:schemeClr val="bg1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소비</a:t>
                </a:r>
                <a:endParaRPr lang="en-US" altLang="ko-KR" sz="2000" b="1" dirty="0">
                  <a:solidFill>
                    <a:schemeClr val="bg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endParaRP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D0B8CD9-CD21-4164-AB6B-6FEA21D53E33}"/>
                </a:ext>
              </a:extLst>
            </p:cNvPr>
            <p:cNvSpPr/>
            <p:nvPr/>
          </p:nvSpPr>
          <p:spPr>
            <a:xfrm>
              <a:off x="4367457" y="3675704"/>
              <a:ext cx="3657600" cy="515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b="1" dirty="0">
                  <a:solidFill>
                    <a:schemeClr val="bg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요약 서비스</a:t>
              </a:r>
              <a:endParaRPr lang="en-US" altLang="ko-KR" sz="2000" b="1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EC49760F-6F53-4339-96C8-1BD8AA8B97F2}"/>
                </a:ext>
              </a:extLst>
            </p:cNvPr>
            <p:cNvGrpSpPr/>
            <p:nvPr/>
          </p:nvGrpSpPr>
          <p:grpSpPr>
            <a:xfrm>
              <a:off x="840395" y="2833295"/>
              <a:ext cx="3090774" cy="600025"/>
              <a:chOff x="287693" y="1873668"/>
              <a:chExt cx="3090774" cy="600025"/>
            </a:xfrm>
          </p:grpSpPr>
          <p:sp>
            <p:nvSpPr>
              <p:cNvPr id="3" name="타원 2">
                <a:extLst>
                  <a:ext uri="{FF2B5EF4-FFF2-40B4-BE49-F238E27FC236}">
                    <a16:creationId xmlns:a16="http://schemas.microsoft.com/office/drawing/2014/main" id="{FB49AFE4-D0A7-42F0-9D25-E27A87FBB462}"/>
                  </a:ext>
                </a:extLst>
              </p:cNvPr>
              <p:cNvSpPr/>
              <p:nvPr/>
            </p:nvSpPr>
            <p:spPr>
              <a:xfrm>
                <a:off x="287693" y="1873668"/>
                <a:ext cx="3090774" cy="600025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9F5CAE5-7A88-4DCA-8A82-F446AAD43E89}"/>
                  </a:ext>
                </a:extLst>
              </p:cNvPr>
              <p:cNvSpPr txBox="1"/>
              <p:nvPr/>
            </p:nvSpPr>
            <p:spPr>
              <a:xfrm>
                <a:off x="508044" y="1912565"/>
                <a:ext cx="2650071" cy="5155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바쁜 현대인</a:t>
                </a:r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4D097269-FB21-4225-B1A4-E0AC32F44F60}"/>
                </a:ext>
              </a:extLst>
            </p:cNvPr>
            <p:cNvGrpSpPr/>
            <p:nvPr/>
          </p:nvGrpSpPr>
          <p:grpSpPr>
            <a:xfrm>
              <a:off x="821345" y="3683048"/>
              <a:ext cx="3090774" cy="600025"/>
              <a:chOff x="287693" y="1873668"/>
              <a:chExt cx="3090774" cy="600025"/>
            </a:xfrm>
          </p:grpSpPr>
          <p:sp>
            <p:nvSpPr>
              <p:cNvPr id="24" name="타원 2">
                <a:extLst>
                  <a:ext uri="{FF2B5EF4-FFF2-40B4-BE49-F238E27FC236}">
                    <a16:creationId xmlns:a16="http://schemas.microsoft.com/office/drawing/2014/main" id="{EE99B3C7-5FFA-4182-916F-38C6907EBEC6}"/>
                  </a:ext>
                </a:extLst>
              </p:cNvPr>
              <p:cNvSpPr/>
              <p:nvPr/>
            </p:nvSpPr>
            <p:spPr>
              <a:xfrm>
                <a:off x="287693" y="1873668"/>
                <a:ext cx="3090774" cy="600025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4F172BE-B51A-474B-A0FF-56A54CC7069D}"/>
                  </a:ext>
                </a:extLst>
              </p:cNvPr>
              <p:cNvSpPr txBox="1"/>
              <p:nvPr/>
            </p:nvSpPr>
            <p:spPr>
              <a:xfrm>
                <a:off x="508044" y="1912565"/>
                <a:ext cx="2650071" cy="5155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2000" dirty="0" err="1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서머리</a:t>
                </a:r>
                <a:r>
                  <a:rPr lang="ko-KR" altLang="en-US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 산업 부상</a:t>
                </a: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5F9FB355-22E3-4058-927A-FBC4A6EEFFCA}"/>
                </a:ext>
              </a:extLst>
            </p:cNvPr>
            <p:cNvGrpSpPr/>
            <p:nvPr/>
          </p:nvGrpSpPr>
          <p:grpSpPr>
            <a:xfrm>
              <a:off x="802295" y="4532801"/>
              <a:ext cx="3090774" cy="600025"/>
              <a:chOff x="287693" y="1873668"/>
              <a:chExt cx="3090774" cy="600025"/>
            </a:xfrm>
          </p:grpSpPr>
          <p:sp>
            <p:nvSpPr>
              <p:cNvPr id="27" name="타원 2">
                <a:extLst>
                  <a:ext uri="{FF2B5EF4-FFF2-40B4-BE49-F238E27FC236}">
                    <a16:creationId xmlns:a16="http://schemas.microsoft.com/office/drawing/2014/main" id="{0C8952C9-3489-478B-AA06-D3B00AB37716}"/>
                  </a:ext>
                </a:extLst>
              </p:cNvPr>
              <p:cNvSpPr/>
              <p:nvPr/>
            </p:nvSpPr>
            <p:spPr>
              <a:xfrm>
                <a:off x="287693" y="1873668"/>
                <a:ext cx="3090774" cy="600025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7429A9B-DAC0-4818-BB24-79C5BDF70132}"/>
                  </a:ext>
                </a:extLst>
              </p:cNvPr>
              <p:cNvSpPr txBox="1"/>
              <p:nvPr/>
            </p:nvSpPr>
            <p:spPr>
              <a:xfrm>
                <a:off x="508044" y="1912565"/>
                <a:ext cx="2650071" cy="5155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2000" dirty="0"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끊임 없이 생산되는 뉴스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3415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381" y="571500"/>
            <a:ext cx="7689237" cy="629055"/>
          </a:xfrm>
        </p:spPr>
        <p:txBody>
          <a:bodyPr>
            <a:noAutofit/>
          </a:bodyPr>
          <a:lstStyle/>
          <a:p>
            <a:pPr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</a:rPr>
              <a:t>Contents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F4C280-EBD2-4082-BB02-ECD24E177E15}"/>
              </a:ext>
            </a:extLst>
          </p:cNvPr>
          <p:cNvCxnSpPr>
            <a:cxnSpLocks/>
          </p:cNvCxnSpPr>
          <p:nvPr/>
        </p:nvCxnSpPr>
        <p:spPr>
          <a:xfrm>
            <a:off x="4852987" y="128587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B6E0B12-A408-4495-B774-2AADD69B71EB}"/>
              </a:ext>
            </a:extLst>
          </p:cNvPr>
          <p:cNvGrpSpPr/>
          <p:nvPr/>
        </p:nvGrpSpPr>
        <p:grpSpPr>
          <a:xfrm>
            <a:off x="1017786" y="3177147"/>
            <a:ext cx="1328958" cy="1328958"/>
            <a:chOff x="576042" y="4021821"/>
            <a:chExt cx="1328958" cy="132895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060D78A-1203-47B1-BBE7-66F8560B963F}"/>
                </a:ext>
              </a:extLst>
            </p:cNvPr>
            <p:cNvSpPr/>
            <p:nvPr/>
          </p:nvSpPr>
          <p:spPr>
            <a:xfrm>
              <a:off x="576042" y="4021821"/>
              <a:ext cx="1328958" cy="1328958"/>
            </a:xfrm>
            <a:prstGeom prst="ellipse">
              <a:avLst/>
            </a:prstGeom>
            <a:noFill/>
            <a:ln w="28575">
              <a:solidFill>
                <a:srgbClr val="F7F7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B82E820-1B33-478D-8CB5-920665B22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566" y="4295345"/>
              <a:ext cx="781910" cy="781910"/>
            </a:xfrm>
            <a:prstGeom prst="rect">
              <a:avLst/>
            </a:prstGeom>
            <a:ln>
              <a:solidFill>
                <a:srgbClr val="F7F7F7"/>
              </a:solidFill>
            </a:ln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67BB05EE-4BC6-4F84-AB93-B72A218C192D}"/>
              </a:ext>
            </a:extLst>
          </p:cNvPr>
          <p:cNvSpPr txBox="1"/>
          <p:nvPr/>
        </p:nvSpPr>
        <p:spPr>
          <a:xfrm>
            <a:off x="1086985" y="2505784"/>
            <a:ext cx="1190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배경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47F9576-E58E-49EC-87CD-7F624A44968B}"/>
              </a:ext>
            </a:extLst>
          </p:cNvPr>
          <p:cNvGrpSpPr/>
          <p:nvPr/>
        </p:nvGrpSpPr>
        <p:grpSpPr>
          <a:xfrm>
            <a:off x="2500312" y="2351896"/>
            <a:ext cx="9238148" cy="2154209"/>
            <a:chOff x="2500312" y="2351896"/>
            <a:chExt cx="9238148" cy="2154209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CA26B28-0BA9-4434-87D8-BF4D8D7A1AC7}"/>
                </a:ext>
              </a:extLst>
            </p:cNvPr>
            <p:cNvGrpSpPr/>
            <p:nvPr/>
          </p:nvGrpSpPr>
          <p:grpSpPr>
            <a:xfrm>
              <a:off x="3224653" y="3177147"/>
              <a:ext cx="1328958" cy="1328958"/>
              <a:chOff x="2397736" y="4021821"/>
              <a:chExt cx="1328958" cy="1328958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B2C406F6-36DC-4D36-BC71-225CCF575B44}"/>
                  </a:ext>
                </a:extLst>
              </p:cNvPr>
              <p:cNvSpPr/>
              <p:nvPr/>
            </p:nvSpPr>
            <p:spPr>
              <a:xfrm>
                <a:off x="2397736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00204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AFE6EDCC-A68F-4CF2-B190-710E8EDBB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71615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3DE9205-D6F0-46C5-B566-AE3072E3FFDC}"/>
                </a:ext>
              </a:extLst>
            </p:cNvPr>
            <p:cNvGrpSpPr/>
            <p:nvPr/>
          </p:nvGrpSpPr>
          <p:grpSpPr>
            <a:xfrm>
              <a:off x="5431520" y="3177147"/>
              <a:ext cx="1328958" cy="1328958"/>
              <a:chOff x="5260069" y="4021821"/>
              <a:chExt cx="1328958" cy="1328958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F867B0C6-AB8A-4924-A0C9-43EB7947CA0B}"/>
                  </a:ext>
                </a:extLst>
              </p:cNvPr>
              <p:cNvSpPr/>
              <p:nvPr/>
            </p:nvSpPr>
            <p:spPr>
              <a:xfrm>
                <a:off x="5260069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CD8FE39F-FEC7-4A54-AD8D-089FE63CED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3948" y="429605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CAFF260A-9CD4-4B6A-8CF7-3FD2737FAC18}"/>
                </a:ext>
              </a:extLst>
            </p:cNvPr>
            <p:cNvGrpSpPr/>
            <p:nvPr/>
          </p:nvGrpSpPr>
          <p:grpSpPr>
            <a:xfrm>
              <a:off x="7638387" y="3177147"/>
              <a:ext cx="1328958" cy="1328958"/>
              <a:chOff x="7626110" y="3170873"/>
              <a:chExt cx="1328958" cy="132895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FBCBE219-8448-476E-B6D6-A318FAB1E67D}"/>
                  </a:ext>
                </a:extLst>
              </p:cNvPr>
              <p:cNvSpPr/>
              <p:nvPr/>
            </p:nvSpPr>
            <p:spPr>
              <a:xfrm>
                <a:off x="7626110" y="3170873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B1A44C5D-0F33-476C-82EE-5F5516CBD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99989" y="3444397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E60141F-12E1-4C85-B70D-9BAFE942C1D2}"/>
                </a:ext>
              </a:extLst>
            </p:cNvPr>
            <p:cNvGrpSpPr/>
            <p:nvPr/>
          </p:nvGrpSpPr>
          <p:grpSpPr>
            <a:xfrm>
              <a:off x="9845255" y="3177147"/>
              <a:ext cx="1328958" cy="1328958"/>
              <a:chOff x="9689195" y="4021821"/>
              <a:chExt cx="1328958" cy="132895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BE5463AE-D157-4948-B022-665F87FC3710}"/>
                  </a:ext>
                </a:extLst>
              </p:cNvPr>
              <p:cNvSpPr/>
              <p:nvPr/>
            </p:nvSpPr>
            <p:spPr>
              <a:xfrm>
                <a:off x="9689195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F7F7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2ACAA759-1787-4105-A076-46D58C27B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63074" y="4295345"/>
                <a:ext cx="781200" cy="781200"/>
              </a:xfrm>
              <a:prstGeom prst="rect">
                <a:avLst/>
              </a:prstGeom>
              <a:ln>
                <a:solidFill>
                  <a:srgbClr val="F7F7F7"/>
                </a:solidFill>
              </a:ln>
            </p:spPr>
          </p:pic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45D33C-29F1-4A60-9C96-01DE0C8D9E10}"/>
                </a:ext>
              </a:extLst>
            </p:cNvPr>
            <p:cNvSpPr txBox="1"/>
            <p:nvPr/>
          </p:nvSpPr>
          <p:spPr>
            <a:xfrm>
              <a:off x="2902959" y="2351896"/>
              <a:ext cx="19723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rgbClr val="00204A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활용데이터</a:t>
              </a:r>
              <a:endParaRPr lang="en-US" altLang="ko-KR" sz="2000" b="1" dirty="0">
                <a:solidFill>
                  <a:srgbClr val="00204A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r>
                <a:rPr lang="en-US" altLang="ko-KR" sz="2000" b="1" dirty="0">
                  <a:solidFill>
                    <a:srgbClr val="00204A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b="1" dirty="0" err="1">
                  <a:solidFill>
                    <a:srgbClr val="00204A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</a:t>
              </a:r>
              <a:r>
                <a:rPr lang="ko-KR" altLang="en-US" sz="2000" b="1" dirty="0" err="1">
                  <a:solidFill>
                    <a:srgbClr val="00204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KoPubWorld돋움체_Pro Medium" panose="00000600000000000000" pitchFamily="50" charset="-127"/>
                </a:rPr>
                <a:t>〮</a:t>
              </a:r>
              <a:r>
                <a:rPr lang="ko-KR" altLang="en-US" sz="2000" b="1" dirty="0" err="1">
                  <a:solidFill>
                    <a:srgbClr val="00204A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개발환경</a:t>
              </a:r>
              <a:endParaRPr lang="ko-KR" altLang="en-US" sz="2000" b="1" dirty="0">
                <a:solidFill>
                  <a:srgbClr val="00204A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1C4564D-49F5-43F8-AE78-B5F30A438697}"/>
                </a:ext>
              </a:extLst>
            </p:cNvPr>
            <p:cNvSpPr txBox="1"/>
            <p:nvPr/>
          </p:nvSpPr>
          <p:spPr>
            <a:xfrm>
              <a:off x="5149183" y="2351896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데이터 처리방안 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분석기법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5F0ED4-94E9-4D35-942A-BC9149E95742}"/>
                </a:ext>
              </a:extLst>
            </p:cNvPr>
            <p:cNvSpPr txBox="1"/>
            <p:nvPr/>
          </p:nvSpPr>
          <p:spPr>
            <a:xfrm>
              <a:off x="7339012" y="2505784"/>
              <a:ext cx="18936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분석결과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14BDDB3-DDBE-4959-81B6-1228E90C6933}"/>
                </a:ext>
              </a:extLst>
            </p:cNvPr>
            <p:cNvSpPr txBox="1"/>
            <p:nvPr/>
          </p:nvSpPr>
          <p:spPr>
            <a:xfrm>
              <a:off x="9281008" y="2505784"/>
              <a:ext cx="2457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활용방안 및 기대효과</a:t>
              </a: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AA669AB-D090-4285-8955-ACE2D631D5D5}"/>
                </a:ext>
              </a:extLst>
            </p:cNvPr>
            <p:cNvCxnSpPr>
              <a:cxnSpLocks/>
            </p:cNvCxnSpPr>
            <p:nvPr/>
          </p:nvCxnSpPr>
          <p:spPr>
            <a:xfrm>
              <a:off x="2500312" y="3841271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7BC3BA9D-DE3A-4AAE-B564-773F95E03950}"/>
                </a:ext>
              </a:extLst>
            </p:cNvPr>
            <p:cNvCxnSpPr>
              <a:cxnSpLocks/>
            </p:cNvCxnSpPr>
            <p:nvPr/>
          </p:nvCxnSpPr>
          <p:spPr>
            <a:xfrm>
              <a:off x="4729162" y="3815065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1F8727DB-C5EB-4151-9159-512E925807D1}"/>
                </a:ext>
              </a:extLst>
            </p:cNvPr>
            <p:cNvCxnSpPr>
              <a:cxnSpLocks/>
            </p:cNvCxnSpPr>
            <p:nvPr/>
          </p:nvCxnSpPr>
          <p:spPr>
            <a:xfrm>
              <a:off x="6929437" y="3788859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9220B756-CD6B-4D24-8413-F0916CF64C38}"/>
                </a:ext>
              </a:extLst>
            </p:cNvPr>
            <p:cNvCxnSpPr>
              <a:cxnSpLocks/>
            </p:cNvCxnSpPr>
            <p:nvPr/>
          </p:nvCxnSpPr>
          <p:spPr>
            <a:xfrm>
              <a:off x="9139237" y="3762653"/>
              <a:ext cx="557213" cy="0"/>
            </a:xfrm>
            <a:prstGeom prst="line">
              <a:avLst/>
            </a:prstGeom>
            <a:ln w="19050">
              <a:solidFill>
                <a:srgbClr val="0020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슬라이드 번호 개체 틀 2">
            <a:extLst>
              <a:ext uri="{FF2B5EF4-FFF2-40B4-BE49-F238E27FC236}">
                <a16:creationId xmlns:a16="http://schemas.microsoft.com/office/drawing/2014/main" id="{0E881879-B3DF-497F-8DA3-70BB02643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9</a:t>
            </a:fld>
            <a:endParaRPr lang="ko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76E4A08D-859D-445C-9B54-2D74943E131D}"/>
              </a:ext>
            </a:extLst>
          </p:cNvPr>
          <p:cNvGrpSpPr/>
          <p:nvPr/>
        </p:nvGrpSpPr>
        <p:grpSpPr>
          <a:xfrm>
            <a:off x="3225794" y="4648199"/>
            <a:ext cx="2565406" cy="1092202"/>
            <a:chOff x="1409700" y="4603882"/>
            <a:chExt cx="3739483" cy="768417"/>
          </a:xfrm>
          <a:solidFill>
            <a:srgbClr val="F7F7F7"/>
          </a:solidFill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F768EA5F-9114-4168-960F-32755C2D94D7}"/>
                </a:ext>
              </a:extLst>
            </p:cNvPr>
            <p:cNvSpPr/>
            <p:nvPr/>
          </p:nvSpPr>
          <p:spPr>
            <a:xfrm>
              <a:off x="1409700" y="4782737"/>
              <a:ext cx="3739483" cy="58956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활용데이터 개요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 〮 개발환경</a:t>
              </a:r>
              <a:endParaRPr lang="en-US" altLang="ko-KR" sz="16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2B65ACF6-9D76-441B-8FFC-EFE6FF2D52BE}"/>
                </a:ext>
              </a:extLst>
            </p:cNvPr>
            <p:cNvSpPr/>
            <p:nvPr/>
          </p:nvSpPr>
          <p:spPr>
            <a:xfrm>
              <a:off x="1822751" y="4603882"/>
              <a:ext cx="339947" cy="278606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4095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4518</TotalTime>
  <Words>1110</Words>
  <Application>Microsoft Office PowerPoint</Application>
  <PresentationFormat>와이드스크린</PresentationFormat>
  <Paragraphs>277</Paragraphs>
  <Slides>20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0" baseType="lpstr">
      <vt:lpstr>맑은 고딕</vt:lpstr>
      <vt:lpstr>KoPubWorld돋움체 Medium</vt:lpstr>
      <vt:lpstr>Arial</vt:lpstr>
      <vt:lpstr>KoPubWorld돋움체_Pro Light</vt:lpstr>
      <vt:lpstr>KoPubWorld돋움체 Bold</vt:lpstr>
      <vt:lpstr>KoPubWorld돋움체_Pro Bold</vt:lpstr>
      <vt:lpstr>KoPubWorld돋움체 Light</vt:lpstr>
      <vt:lpstr>KoPubWorld돋움체_Pro Medium</vt:lpstr>
      <vt:lpstr>HY헤드라인M</vt:lpstr>
      <vt:lpstr>Office 테마</vt:lpstr>
      <vt:lpstr>YouTube Summary YouTube 뉴스 컨텐츠 자동요약 서비스</vt:lpstr>
      <vt:lpstr>Contents</vt:lpstr>
      <vt:lpstr>Contents</vt:lpstr>
      <vt:lpstr>배경</vt:lpstr>
      <vt:lpstr>배경</vt:lpstr>
      <vt:lpstr>배경</vt:lpstr>
      <vt:lpstr>배경</vt:lpstr>
      <vt:lpstr>배경</vt:lpstr>
      <vt:lpstr>Contents</vt:lpstr>
      <vt:lpstr>활용데이터 &amp; 분석 〮 개발환경</vt:lpstr>
      <vt:lpstr>활용데이터 &amp; 분석 〮 개발환경</vt:lpstr>
      <vt:lpstr>Contents</vt:lpstr>
      <vt:lpstr>데이터 처리방안 &amp; 분석기법</vt:lpstr>
      <vt:lpstr>Contents</vt:lpstr>
      <vt:lpstr>Contents</vt:lpstr>
      <vt:lpstr>활용방안 &amp; 기대효과</vt:lpstr>
      <vt:lpstr>활용방안 &amp; 기대효과</vt:lpstr>
      <vt:lpstr>PowerPoint 프레젠테이션</vt:lpstr>
      <vt:lpstr>Reference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ekherb1244@gmail.com</dc:creator>
  <cp:lastModifiedBy>Koh Eunkyung</cp:lastModifiedBy>
  <cp:revision>350</cp:revision>
  <dcterms:created xsi:type="dcterms:W3CDTF">2020-06-11T07:48:01Z</dcterms:created>
  <dcterms:modified xsi:type="dcterms:W3CDTF">2020-08-29T14:58:49Z</dcterms:modified>
</cp:coreProperties>
</file>